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01"/>
  </p:notesMasterIdLst>
  <p:handoutMasterIdLst>
    <p:handoutMasterId r:id="rId202"/>
  </p:handoutMasterIdLst>
  <p:sldIdLst>
    <p:sldId id="257" r:id="rId2"/>
    <p:sldId id="261" r:id="rId3"/>
    <p:sldId id="482" r:id="rId4"/>
    <p:sldId id="483" r:id="rId5"/>
    <p:sldId id="264" r:id="rId6"/>
    <p:sldId id="262" r:id="rId7"/>
    <p:sldId id="484" r:id="rId8"/>
    <p:sldId id="263" r:id="rId9"/>
    <p:sldId id="278" r:id="rId10"/>
    <p:sldId id="280" r:id="rId11"/>
    <p:sldId id="309" r:id="rId12"/>
    <p:sldId id="265" r:id="rId13"/>
    <p:sldId id="272" r:id="rId14"/>
    <p:sldId id="281" r:id="rId15"/>
    <p:sldId id="284" r:id="rId16"/>
    <p:sldId id="299" r:id="rId17"/>
    <p:sldId id="298" r:id="rId18"/>
    <p:sldId id="275" r:id="rId19"/>
    <p:sldId id="287" r:id="rId20"/>
    <p:sldId id="286" r:id="rId21"/>
    <p:sldId id="283" r:id="rId22"/>
    <p:sldId id="310" r:id="rId23"/>
    <p:sldId id="273" r:id="rId24"/>
    <p:sldId id="312" r:id="rId25"/>
    <p:sldId id="311" r:id="rId26"/>
    <p:sldId id="279" r:id="rId27"/>
    <p:sldId id="274" r:id="rId28"/>
    <p:sldId id="339" r:id="rId29"/>
    <p:sldId id="266" r:id="rId30"/>
    <p:sldId id="313" r:id="rId31"/>
    <p:sldId id="303" r:id="rId32"/>
    <p:sldId id="304" r:id="rId33"/>
    <p:sldId id="296" r:id="rId34"/>
    <p:sldId id="315" r:id="rId35"/>
    <p:sldId id="340" r:id="rId36"/>
    <p:sldId id="337" r:id="rId37"/>
    <p:sldId id="316" r:id="rId38"/>
    <p:sldId id="327" r:id="rId39"/>
    <p:sldId id="336" r:id="rId40"/>
    <p:sldId id="323" r:id="rId41"/>
    <p:sldId id="328" r:id="rId42"/>
    <p:sldId id="341" r:id="rId43"/>
    <p:sldId id="318" r:id="rId44"/>
    <p:sldId id="314" r:id="rId45"/>
    <p:sldId id="334" r:id="rId46"/>
    <p:sldId id="319" r:id="rId47"/>
    <p:sldId id="332" r:id="rId48"/>
    <p:sldId id="333" r:id="rId49"/>
    <p:sldId id="317" r:id="rId50"/>
    <p:sldId id="300" r:id="rId51"/>
    <p:sldId id="335" r:id="rId52"/>
    <p:sldId id="305" r:id="rId53"/>
    <p:sldId id="320" r:id="rId54"/>
    <p:sldId id="321" r:id="rId55"/>
    <p:sldId id="326" r:id="rId56"/>
    <p:sldId id="302" r:id="rId57"/>
    <p:sldId id="324" r:id="rId58"/>
    <p:sldId id="342" r:id="rId59"/>
    <p:sldId id="292" r:id="rId60"/>
    <p:sldId id="346" r:id="rId61"/>
    <p:sldId id="347" r:id="rId62"/>
    <p:sldId id="348" r:id="rId63"/>
    <p:sldId id="349" r:id="rId64"/>
    <p:sldId id="357" r:id="rId65"/>
    <p:sldId id="358" r:id="rId66"/>
    <p:sldId id="350" r:id="rId67"/>
    <p:sldId id="359" r:id="rId68"/>
    <p:sldId id="360" r:id="rId69"/>
    <p:sldId id="361" r:id="rId70"/>
    <p:sldId id="353" r:id="rId71"/>
    <p:sldId id="355" r:id="rId72"/>
    <p:sldId id="363" r:id="rId73"/>
    <p:sldId id="364" r:id="rId74"/>
    <p:sldId id="354" r:id="rId75"/>
    <p:sldId id="365" r:id="rId76"/>
    <p:sldId id="366" r:id="rId77"/>
    <p:sldId id="268" r:id="rId78"/>
    <p:sldId id="367" r:id="rId79"/>
    <p:sldId id="343" r:id="rId80"/>
    <p:sldId id="344" r:id="rId81"/>
    <p:sldId id="345" r:id="rId82"/>
    <p:sldId id="368" r:id="rId83"/>
    <p:sldId id="371" r:id="rId84"/>
    <p:sldId id="372" r:id="rId85"/>
    <p:sldId id="352" r:id="rId86"/>
    <p:sldId id="373" r:id="rId87"/>
    <p:sldId id="374" r:id="rId88"/>
    <p:sldId id="375" r:id="rId89"/>
    <p:sldId id="376" r:id="rId90"/>
    <p:sldId id="377" r:id="rId91"/>
    <p:sldId id="356" r:id="rId92"/>
    <p:sldId id="378" r:id="rId93"/>
    <p:sldId id="379" r:id="rId94"/>
    <p:sldId id="380" r:id="rId95"/>
    <p:sldId id="381" r:id="rId96"/>
    <p:sldId id="382" r:id="rId97"/>
    <p:sldId id="384" r:id="rId98"/>
    <p:sldId id="385" r:id="rId99"/>
    <p:sldId id="388" r:id="rId100"/>
    <p:sldId id="386" r:id="rId101"/>
    <p:sldId id="387" r:id="rId102"/>
    <p:sldId id="389" r:id="rId103"/>
    <p:sldId id="390" r:id="rId104"/>
    <p:sldId id="391" r:id="rId105"/>
    <p:sldId id="392" r:id="rId106"/>
    <p:sldId id="393" r:id="rId107"/>
    <p:sldId id="407" r:id="rId108"/>
    <p:sldId id="397" r:id="rId109"/>
    <p:sldId id="394" r:id="rId110"/>
    <p:sldId id="395" r:id="rId111"/>
    <p:sldId id="399" r:id="rId112"/>
    <p:sldId id="402" r:id="rId113"/>
    <p:sldId id="400" r:id="rId114"/>
    <p:sldId id="410" r:id="rId115"/>
    <p:sldId id="398" r:id="rId116"/>
    <p:sldId id="401" r:id="rId117"/>
    <p:sldId id="403" r:id="rId118"/>
    <p:sldId id="404" r:id="rId119"/>
    <p:sldId id="405" r:id="rId120"/>
    <p:sldId id="408" r:id="rId121"/>
    <p:sldId id="406" r:id="rId122"/>
    <p:sldId id="409" r:id="rId123"/>
    <p:sldId id="411" r:id="rId124"/>
    <p:sldId id="414" r:id="rId125"/>
    <p:sldId id="415" r:id="rId126"/>
    <p:sldId id="417" r:id="rId127"/>
    <p:sldId id="418" r:id="rId128"/>
    <p:sldId id="416" r:id="rId129"/>
    <p:sldId id="412" r:id="rId130"/>
    <p:sldId id="413" r:id="rId131"/>
    <p:sldId id="420" r:id="rId132"/>
    <p:sldId id="260" r:id="rId133"/>
    <p:sldId id="256" r:id="rId134"/>
    <p:sldId id="423" r:id="rId135"/>
    <p:sldId id="421" r:id="rId136"/>
    <p:sldId id="258" r:id="rId137"/>
    <p:sldId id="259" r:id="rId138"/>
    <p:sldId id="422" r:id="rId139"/>
    <p:sldId id="419" r:id="rId140"/>
    <p:sldId id="424" r:id="rId141"/>
    <p:sldId id="425" r:id="rId142"/>
    <p:sldId id="426" r:id="rId143"/>
    <p:sldId id="427" r:id="rId144"/>
    <p:sldId id="428" r:id="rId145"/>
    <p:sldId id="429" r:id="rId146"/>
    <p:sldId id="430" r:id="rId147"/>
    <p:sldId id="431" r:id="rId148"/>
    <p:sldId id="432" r:id="rId149"/>
    <p:sldId id="433" r:id="rId150"/>
    <p:sldId id="434" r:id="rId151"/>
    <p:sldId id="435" r:id="rId152"/>
    <p:sldId id="436" r:id="rId153"/>
    <p:sldId id="437" r:id="rId154"/>
    <p:sldId id="438" r:id="rId155"/>
    <p:sldId id="439" r:id="rId156"/>
    <p:sldId id="440" r:id="rId157"/>
    <p:sldId id="441" r:id="rId158"/>
    <p:sldId id="442" r:id="rId159"/>
    <p:sldId id="443" r:id="rId160"/>
    <p:sldId id="444" r:id="rId161"/>
    <p:sldId id="445" r:id="rId162"/>
    <p:sldId id="450" r:id="rId163"/>
    <p:sldId id="451" r:id="rId164"/>
    <p:sldId id="452" r:id="rId165"/>
    <p:sldId id="453" r:id="rId166"/>
    <p:sldId id="454" r:id="rId167"/>
    <p:sldId id="455" r:id="rId168"/>
    <p:sldId id="456" r:id="rId169"/>
    <p:sldId id="457" r:id="rId170"/>
    <p:sldId id="458" r:id="rId171"/>
    <p:sldId id="459" r:id="rId172"/>
    <p:sldId id="460" r:id="rId173"/>
    <p:sldId id="446" r:id="rId174"/>
    <p:sldId id="447" r:id="rId175"/>
    <p:sldId id="448" r:id="rId176"/>
    <p:sldId id="449" r:id="rId177"/>
    <p:sldId id="461" r:id="rId178"/>
    <p:sldId id="462" r:id="rId179"/>
    <p:sldId id="463" r:id="rId180"/>
    <p:sldId id="464" r:id="rId181"/>
    <p:sldId id="465" r:id="rId182"/>
    <p:sldId id="466" r:id="rId183"/>
    <p:sldId id="467" r:id="rId184"/>
    <p:sldId id="468" r:id="rId185"/>
    <p:sldId id="470" r:id="rId186"/>
    <p:sldId id="469" r:id="rId187"/>
    <p:sldId id="471" r:id="rId188"/>
    <p:sldId id="474" r:id="rId189"/>
    <p:sldId id="478" r:id="rId190"/>
    <p:sldId id="479" r:id="rId191"/>
    <p:sldId id="480" r:id="rId192"/>
    <p:sldId id="481" r:id="rId193"/>
    <p:sldId id="267" r:id="rId194"/>
    <p:sldId id="269" r:id="rId195"/>
    <p:sldId id="472" r:id="rId196"/>
    <p:sldId id="476" r:id="rId197"/>
    <p:sldId id="477" r:id="rId198"/>
    <p:sldId id="473" r:id="rId199"/>
    <p:sldId id="475" r:id="rId2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D8"/>
    <a:srgbClr val="FF40FF"/>
    <a:srgbClr val="FF2F92"/>
    <a:srgbClr val="941651"/>
    <a:srgbClr val="1E1E1E"/>
    <a:srgbClr val="344529"/>
    <a:srgbClr val="2B3922"/>
    <a:srgbClr val="2E3722"/>
    <a:srgbClr val="FCF7F1"/>
    <a:srgbClr val="B8D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9" autoAdjust="0"/>
    <p:restoredTop sz="91948" autoAdjust="0"/>
  </p:normalViewPr>
  <p:slideViewPr>
    <p:cSldViewPr snapToGrid="0">
      <p:cViewPr>
        <p:scale>
          <a:sx n="90" d="100"/>
          <a:sy n="90" d="100"/>
        </p:scale>
        <p:origin x="664" y="4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ata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_rels/data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ata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0FC4FFE-8987-4A26-B7F4-8A516F18ADAE}">
      <dgm:prSet/>
      <dgm:spPr/>
      <dgm:t>
        <a:bodyPr rtlCol="0"/>
        <a:lstStyle/>
        <a:p>
          <a:pPr rtl="0">
            <a:lnSpc>
              <a:spcPct val="100000"/>
            </a:lnSpc>
            <a:defRPr cap="all"/>
          </a:pPr>
          <a:r>
            <a:rPr lang="en-GB" dirty="0"/>
            <a:t>An introduction to Coding with  go</a:t>
          </a:r>
          <a:r>
            <a:rPr lang="en-gb" dirty="0"/>
            <a:t>. </a:t>
          </a:r>
        </a:p>
      </dgm:t>
    </dgm:pt>
    <dgm:pt modelId="{CAD7EF86-FB23-41F6-BF42-040B36DEFDB1}" type="parTrans" cxnId="{C7AD8469-3C68-4AF9-AB82-79B0043AA120}">
      <dgm:prSet/>
      <dgm:spPr/>
      <dgm:t>
        <a:bodyPr rtlCol="0"/>
        <a:lstStyle/>
        <a:p>
          <a:pPr rtl="0"/>
          <a:endParaRPr lang="en-US"/>
        </a:p>
      </dgm:t>
    </dgm:pt>
    <dgm:pt modelId="{5B62599A-5C9B-48E7-896E-EA782AC60C8B}" type="sibTrans" cxnId="{C7AD8469-3C68-4AF9-AB82-79B0043AA120}">
      <dgm:prSet/>
      <dgm:spPr/>
      <dgm:t>
        <a:bodyPr rtlCol="0"/>
        <a:lstStyle/>
        <a:p>
          <a:pPr rtl="0"/>
          <a:endParaRPr lang="en-US"/>
        </a:p>
      </dgm:t>
    </dgm:pt>
    <dgm:pt modelId="{49225C73-1633-42F1-AB3B-7CB183E5F8B8}">
      <dgm:prSet/>
      <dgm:spPr/>
      <dgm:t>
        <a:bodyPr rtlCol="0"/>
        <a:lstStyle/>
        <a:p>
          <a:pPr rtl="0">
            <a:lnSpc>
              <a:spcPct val="100000"/>
            </a:lnSpc>
            <a:defRPr cap="all"/>
          </a:pPr>
          <a:r>
            <a:rPr lang="en-GB" dirty="0"/>
            <a:t>You will create your own website.</a:t>
          </a:r>
          <a:endParaRPr lang="en-gb" dirty="0"/>
        </a:p>
      </dgm:t>
    </dgm:pt>
    <dgm:pt modelId="{1A0E2090-1D4F-438A-8766-B6030CE01ADD}" type="parTrans" cxnId="{A9154303-8225-4248-91DC-1B0156A35F07}">
      <dgm:prSet/>
      <dgm:spPr/>
      <dgm:t>
        <a:bodyPr rtlCol="0"/>
        <a:lstStyle/>
        <a:p>
          <a:pPr rtl="0"/>
          <a:endParaRPr lang="en-US"/>
        </a:p>
      </dgm:t>
    </dgm:pt>
    <dgm:pt modelId="{9646853A-8964-4519-A5B1-0B7D18B2983D}" type="sibTrans" cxnId="{A9154303-8225-4248-91DC-1B0156A35F07}">
      <dgm:prSet/>
      <dgm:spPr/>
      <dgm:t>
        <a:bodyPr rtlCol="0"/>
        <a:lstStyle/>
        <a:p>
          <a:pPr rtl="0"/>
          <a:endParaRPr lang="en-US"/>
        </a:p>
      </dgm:t>
    </dgm:pt>
    <dgm:pt modelId="{1C383F32-22E8-4F62-A3E0-BDC3D5F48992}">
      <dgm:prSet/>
      <dgm:spPr/>
      <dgm:t>
        <a:bodyPr rtlCol="0"/>
        <a:lstStyle/>
        <a:p>
          <a:pPr rtl="0">
            <a:lnSpc>
              <a:spcPct val="100000"/>
            </a:lnSpc>
            <a:defRPr cap="all"/>
          </a:pPr>
          <a:r>
            <a:rPr lang="en-GB" dirty="0"/>
            <a:t>You will be confident to continue learning to code</a:t>
          </a:r>
          <a:endParaRPr lang="en-gb" dirty="0"/>
        </a:p>
      </dgm:t>
    </dgm:pt>
    <dgm:pt modelId="{A7920A2F-3244-4159-AF04-6A1D38B7B317}" type="parTrans" cxnId="{C4CCE57E-E871-46D6-BAD5-880252C95D22}">
      <dgm:prSet/>
      <dgm:spPr/>
      <dgm:t>
        <a:bodyPr rtlCol="0"/>
        <a:lstStyle/>
        <a:p>
          <a:pPr rtl="0"/>
          <a:endParaRPr lang="en-US"/>
        </a:p>
      </dgm:t>
    </dgm:pt>
    <dgm:pt modelId="{8500F72A-2C6D-4FDF-9C1D-CA691380EB0B}" type="sibTrans" cxnId="{C4CCE57E-E871-46D6-BAD5-880252C95D22}">
      <dgm:prSet/>
      <dgm:spPr/>
      <dgm:t>
        <a:bodyPr rtlCol="0"/>
        <a:lstStyle/>
        <a:p>
          <a:pPr rtl="0"/>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E72A42-066D-4880-A989-C72078C87BE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8CDD068-1B77-44FB-B7E1-92120353B78C}">
      <dgm:prSet/>
      <dgm:spPr/>
      <dgm:t>
        <a:bodyPr/>
        <a:lstStyle/>
        <a:p>
          <a:r>
            <a:rPr lang="en-GB"/>
            <a:t>Arrays</a:t>
          </a:r>
          <a:endParaRPr lang="en-US"/>
        </a:p>
      </dgm:t>
    </dgm:pt>
    <dgm:pt modelId="{17E6F2C6-13E8-4CBF-A268-26019BE5D58C}" type="parTrans" cxnId="{EE8191D9-D6AF-438E-97F0-F118822CE1C8}">
      <dgm:prSet/>
      <dgm:spPr/>
      <dgm:t>
        <a:bodyPr/>
        <a:lstStyle/>
        <a:p>
          <a:endParaRPr lang="en-US"/>
        </a:p>
      </dgm:t>
    </dgm:pt>
    <dgm:pt modelId="{A202A9E8-C822-4A3E-9737-05FDC7D41685}" type="sibTrans" cxnId="{EE8191D9-D6AF-438E-97F0-F118822CE1C8}">
      <dgm:prSet/>
      <dgm:spPr/>
      <dgm:t>
        <a:bodyPr/>
        <a:lstStyle/>
        <a:p>
          <a:endParaRPr lang="en-US"/>
        </a:p>
      </dgm:t>
    </dgm:pt>
    <dgm:pt modelId="{81A19721-86A2-409E-96AE-632B1411C5D8}">
      <dgm:prSet/>
      <dgm:spPr/>
      <dgm:t>
        <a:bodyPr/>
        <a:lstStyle/>
        <a:p>
          <a:r>
            <a:rPr lang="en-GB"/>
            <a:t>Slices</a:t>
          </a:r>
          <a:endParaRPr lang="en-US"/>
        </a:p>
      </dgm:t>
    </dgm:pt>
    <dgm:pt modelId="{708E114A-7752-44CE-9956-C089CB79B0B7}" type="parTrans" cxnId="{5DD2529D-7E31-4EEB-A76C-B8FE17833BCF}">
      <dgm:prSet/>
      <dgm:spPr/>
      <dgm:t>
        <a:bodyPr/>
        <a:lstStyle/>
        <a:p>
          <a:endParaRPr lang="en-US"/>
        </a:p>
      </dgm:t>
    </dgm:pt>
    <dgm:pt modelId="{523AB2C7-9BF4-4E5B-B6F9-CCDA23F7E93B}" type="sibTrans" cxnId="{5DD2529D-7E31-4EEB-A76C-B8FE17833BCF}">
      <dgm:prSet/>
      <dgm:spPr/>
      <dgm:t>
        <a:bodyPr/>
        <a:lstStyle/>
        <a:p>
          <a:endParaRPr lang="en-US"/>
        </a:p>
      </dgm:t>
    </dgm:pt>
    <dgm:pt modelId="{2766313E-2F9D-8746-8A27-825A35E436C2}" type="pres">
      <dgm:prSet presAssocID="{83E72A42-066D-4880-A989-C72078C87BE1}" presName="linear" presStyleCnt="0">
        <dgm:presLayoutVars>
          <dgm:animLvl val="lvl"/>
          <dgm:resizeHandles val="exact"/>
        </dgm:presLayoutVars>
      </dgm:prSet>
      <dgm:spPr/>
    </dgm:pt>
    <dgm:pt modelId="{9000CD72-AED1-694F-B705-241CF622F940}" type="pres">
      <dgm:prSet presAssocID="{38CDD068-1B77-44FB-B7E1-92120353B78C}" presName="parentText" presStyleLbl="node1" presStyleIdx="0" presStyleCnt="2">
        <dgm:presLayoutVars>
          <dgm:chMax val="0"/>
          <dgm:bulletEnabled val="1"/>
        </dgm:presLayoutVars>
      </dgm:prSet>
      <dgm:spPr/>
    </dgm:pt>
    <dgm:pt modelId="{F36EE3ED-5D38-754E-BE09-51382DDF39D5}" type="pres">
      <dgm:prSet presAssocID="{A202A9E8-C822-4A3E-9737-05FDC7D41685}" presName="spacer" presStyleCnt="0"/>
      <dgm:spPr/>
    </dgm:pt>
    <dgm:pt modelId="{B589DA8E-7E06-2741-A1E9-16EF37DF471D}" type="pres">
      <dgm:prSet presAssocID="{81A19721-86A2-409E-96AE-632B1411C5D8}" presName="parentText" presStyleLbl="node1" presStyleIdx="1" presStyleCnt="2">
        <dgm:presLayoutVars>
          <dgm:chMax val="0"/>
          <dgm:bulletEnabled val="1"/>
        </dgm:presLayoutVars>
      </dgm:prSet>
      <dgm:spPr/>
    </dgm:pt>
  </dgm:ptLst>
  <dgm:cxnLst>
    <dgm:cxn modelId="{615B251E-5305-7942-B010-6E18106E37A5}" type="presOf" srcId="{38CDD068-1B77-44FB-B7E1-92120353B78C}" destId="{9000CD72-AED1-694F-B705-241CF622F940}" srcOrd="0" destOrd="0" presId="urn:microsoft.com/office/officeart/2005/8/layout/vList2"/>
    <dgm:cxn modelId="{0F5FA92C-F033-1D40-B0BC-F2EE99913BC7}" type="presOf" srcId="{81A19721-86A2-409E-96AE-632B1411C5D8}" destId="{B589DA8E-7E06-2741-A1E9-16EF37DF471D}" srcOrd="0" destOrd="0" presId="urn:microsoft.com/office/officeart/2005/8/layout/vList2"/>
    <dgm:cxn modelId="{5DD2529D-7E31-4EEB-A76C-B8FE17833BCF}" srcId="{83E72A42-066D-4880-A989-C72078C87BE1}" destId="{81A19721-86A2-409E-96AE-632B1411C5D8}" srcOrd="1" destOrd="0" parTransId="{708E114A-7752-44CE-9956-C089CB79B0B7}" sibTransId="{523AB2C7-9BF4-4E5B-B6F9-CCDA23F7E93B}"/>
    <dgm:cxn modelId="{EE8191D9-D6AF-438E-97F0-F118822CE1C8}" srcId="{83E72A42-066D-4880-A989-C72078C87BE1}" destId="{38CDD068-1B77-44FB-B7E1-92120353B78C}" srcOrd="0" destOrd="0" parTransId="{17E6F2C6-13E8-4CBF-A268-26019BE5D58C}" sibTransId="{A202A9E8-C822-4A3E-9737-05FDC7D41685}"/>
    <dgm:cxn modelId="{BED215E0-06C4-C848-A55B-FF6020E21D44}" type="presOf" srcId="{83E72A42-066D-4880-A989-C72078C87BE1}" destId="{2766313E-2F9D-8746-8A27-825A35E436C2}" srcOrd="0" destOrd="0" presId="urn:microsoft.com/office/officeart/2005/8/layout/vList2"/>
    <dgm:cxn modelId="{FE5B050F-D38E-EC44-A98F-713CEEA68031}" type="presParOf" srcId="{2766313E-2F9D-8746-8A27-825A35E436C2}" destId="{9000CD72-AED1-694F-B705-241CF622F940}" srcOrd="0" destOrd="0" presId="urn:microsoft.com/office/officeart/2005/8/layout/vList2"/>
    <dgm:cxn modelId="{2C74F5E0-59CF-764B-A086-95036DE3838B}" type="presParOf" srcId="{2766313E-2F9D-8746-8A27-825A35E436C2}" destId="{F36EE3ED-5D38-754E-BE09-51382DDF39D5}" srcOrd="1" destOrd="0" presId="urn:microsoft.com/office/officeart/2005/8/layout/vList2"/>
    <dgm:cxn modelId="{80354CDF-E463-9549-B515-18EC57523289}" type="presParOf" srcId="{2766313E-2F9D-8746-8A27-825A35E436C2}" destId="{B589DA8E-7E06-2741-A1E9-16EF37DF471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AD2187-2003-4055-A44E-760BF20793B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6B0FFC5-94B7-4204-923A-DD8B52C06919}">
      <dgm:prSet/>
      <dgm:spPr/>
      <dgm:t>
        <a:bodyPr/>
        <a:lstStyle/>
        <a:p>
          <a:pPr>
            <a:lnSpc>
              <a:spcPct val="100000"/>
            </a:lnSpc>
          </a:pPr>
          <a:r>
            <a:rPr lang="en-GB"/>
            <a:t>Whenever opening/reading a file it should be closed. This is to prevent the file from taking up memory space unnecessarily which will cause a </a:t>
          </a:r>
          <a:r>
            <a:rPr lang="en-GB" b="1"/>
            <a:t>memory leak</a:t>
          </a:r>
          <a:r>
            <a:rPr lang="en-GB"/>
            <a:t>.</a:t>
          </a:r>
          <a:endParaRPr lang="en-US"/>
        </a:p>
      </dgm:t>
    </dgm:pt>
    <dgm:pt modelId="{AABDA42E-573A-4093-A192-E30AABF36E5A}" type="parTrans" cxnId="{3E8B4773-9853-4DAB-9390-8EEB97664D40}">
      <dgm:prSet/>
      <dgm:spPr/>
      <dgm:t>
        <a:bodyPr/>
        <a:lstStyle/>
        <a:p>
          <a:endParaRPr lang="en-US"/>
        </a:p>
      </dgm:t>
    </dgm:pt>
    <dgm:pt modelId="{E4D5F623-299B-4103-8DB9-F14E16FA1EEB}" type="sibTrans" cxnId="{3E8B4773-9853-4DAB-9390-8EEB97664D40}">
      <dgm:prSet/>
      <dgm:spPr/>
      <dgm:t>
        <a:bodyPr/>
        <a:lstStyle/>
        <a:p>
          <a:pPr>
            <a:lnSpc>
              <a:spcPct val="100000"/>
            </a:lnSpc>
          </a:pPr>
          <a:endParaRPr lang="en-US"/>
        </a:p>
      </dgm:t>
    </dgm:pt>
    <dgm:pt modelId="{24433550-995D-48FE-BA06-CF3C267F4998}">
      <dgm:prSet/>
      <dgm:spPr/>
      <dgm:t>
        <a:bodyPr/>
        <a:lstStyle/>
        <a:p>
          <a:pPr>
            <a:lnSpc>
              <a:spcPct val="100000"/>
            </a:lnSpc>
          </a:pPr>
          <a:r>
            <a:rPr lang="en-GB"/>
            <a:t>A memory leak is a failure in a program to release discarded memory, causing impaired performance or failure.</a:t>
          </a:r>
          <a:endParaRPr lang="en-US"/>
        </a:p>
      </dgm:t>
    </dgm:pt>
    <dgm:pt modelId="{820DE844-7D94-4E11-AE2F-09093394C7FE}" type="parTrans" cxnId="{5B2299DA-41A3-4EA7-91B6-5EA3A0DC73DB}">
      <dgm:prSet/>
      <dgm:spPr/>
      <dgm:t>
        <a:bodyPr/>
        <a:lstStyle/>
        <a:p>
          <a:endParaRPr lang="en-US"/>
        </a:p>
      </dgm:t>
    </dgm:pt>
    <dgm:pt modelId="{A2CAF069-84F9-46BA-B473-F924613E2489}" type="sibTrans" cxnId="{5B2299DA-41A3-4EA7-91B6-5EA3A0DC73DB}">
      <dgm:prSet/>
      <dgm:spPr/>
      <dgm:t>
        <a:bodyPr/>
        <a:lstStyle/>
        <a:p>
          <a:endParaRPr lang="en-US"/>
        </a:p>
      </dgm:t>
    </dgm:pt>
    <dgm:pt modelId="{C0DC18E1-DF6D-4CF2-9DC1-368C1AC1ED0A}" type="pres">
      <dgm:prSet presAssocID="{B7AD2187-2003-4055-A44E-760BF20793B6}" presName="root" presStyleCnt="0">
        <dgm:presLayoutVars>
          <dgm:dir/>
          <dgm:resizeHandles val="exact"/>
        </dgm:presLayoutVars>
      </dgm:prSet>
      <dgm:spPr/>
    </dgm:pt>
    <dgm:pt modelId="{A3D4167B-64AC-40BF-B091-EA784D739D1F}" type="pres">
      <dgm:prSet presAssocID="{B7AD2187-2003-4055-A44E-760BF20793B6}" presName="container" presStyleCnt="0">
        <dgm:presLayoutVars>
          <dgm:dir/>
          <dgm:resizeHandles val="exact"/>
        </dgm:presLayoutVars>
      </dgm:prSet>
      <dgm:spPr/>
    </dgm:pt>
    <dgm:pt modelId="{BBE9D4E3-B613-4BE6-8CB9-92C754EC96B0}" type="pres">
      <dgm:prSet presAssocID="{66B0FFC5-94B7-4204-923A-DD8B52C06919}" presName="compNode" presStyleCnt="0"/>
      <dgm:spPr/>
    </dgm:pt>
    <dgm:pt modelId="{E3E85F4B-25B6-457B-AF0E-979B4ACC7F2B}" type="pres">
      <dgm:prSet presAssocID="{66B0FFC5-94B7-4204-923A-DD8B52C06919}" presName="iconBgRect" presStyleLbl="bgShp" presStyleIdx="0" presStyleCnt="2"/>
      <dgm:spPr/>
    </dgm:pt>
    <dgm:pt modelId="{2A0232B4-089A-4E4F-95BC-FBB832A9D60A}" type="pres">
      <dgm:prSet presAssocID="{66B0FFC5-94B7-4204-923A-DD8B52C069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AAEFCC7D-4E41-4E27-B6EF-4F9DFB17A3B4}" type="pres">
      <dgm:prSet presAssocID="{66B0FFC5-94B7-4204-923A-DD8B52C06919}" presName="spaceRect" presStyleCnt="0"/>
      <dgm:spPr/>
    </dgm:pt>
    <dgm:pt modelId="{25F6E81D-B14D-4733-BDDB-106CB8E5E35A}" type="pres">
      <dgm:prSet presAssocID="{66B0FFC5-94B7-4204-923A-DD8B52C06919}" presName="textRect" presStyleLbl="revTx" presStyleIdx="0" presStyleCnt="2">
        <dgm:presLayoutVars>
          <dgm:chMax val="1"/>
          <dgm:chPref val="1"/>
        </dgm:presLayoutVars>
      </dgm:prSet>
      <dgm:spPr/>
    </dgm:pt>
    <dgm:pt modelId="{2E03BD6C-41A0-4A82-BDDC-BDF81C5FD656}" type="pres">
      <dgm:prSet presAssocID="{E4D5F623-299B-4103-8DB9-F14E16FA1EEB}" presName="sibTrans" presStyleLbl="sibTrans2D1" presStyleIdx="0" presStyleCnt="0"/>
      <dgm:spPr/>
    </dgm:pt>
    <dgm:pt modelId="{8200EF69-F5C5-4263-B3EB-19278F4EFC1C}" type="pres">
      <dgm:prSet presAssocID="{24433550-995D-48FE-BA06-CF3C267F4998}" presName="compNode" presStyleCnt="0"/>
      <dgm:spPr/>
    </dgm:pt>
    <dgm:pt modelId="{AA686BE9-CCF1-4194-8904-6789B5A9CDBE}" type="pres">
      <dgm:prSet presAssocID="{24433550-995D-48FE-BA06-CF3C267F4998}" presName="iconBgRect" presStyleLbl="bgShp" presStyleIdx="1" presStyleCnt="2"/>
      <dgm:spPr/>
    </dgm:pt>
    <dgm:pt modelId="{CF803CC7-CB93-4755-BAD6-E59757E39958}" type="pres">
      <dgm:prSet presAssocID="{24433550-995D-48FE-BA06-CF3C267F49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41AC072F-5049-4052-836D-059C07334D1B}" type="pres">
      <dgm:prSet presAssocID="{24433550-995D-48FE-BA06-CF3C267F4998}" presName="spaceRect" presStyleCnt="0"/>
      <dgm:spPr/>
    </dgm:pt>
    <dgm:pt modelId="{1E6A82EA-4CBC-4BAE-B7B6-4923FF1B1FA8}" type="pres">
      <dgm:prSet presAssocID="{24433550-995D-48FE-BA06-CF3C267F4998}" presName="textRect" presStyleLbl="revTx" presStyleIdx="1" presStyleCnt="2">
        <dgm:presLayoutVars>
          <dgm:chMax val="1"/>
          <dgm:chPref val="1"/>
        </dgm:presLayoutVars>
      </dgm:prSet>
      <dgm:spPr/>
    </dgm:pt>
  </dgm:ptLst>
  <dgm:cxnLst>
    <dgm:cxn modelId="{DC02F802-26EA-4196-ABCB-4465C090D24F}" type="presOf" srcId="{66B0FFC5-94B7-4204-923A-DD8B52C06919}" destId="{25F6E81D-B14D-4733-BDDB-106CB8E5E35A}" srcOrd="0" destOrd="0" presId="urn:microsoft.com/office/officeart/2018/2/layout/IconCircleList"/>
    <dgm:cxn modelId="{5F136B56-01D5-47EC-8B00-2B12126941D4}" type="presOf" srcId="{24433550-995D-48FE-BA06-CF3C267F4998}" destId="{1E6A82EA-4CBC-4BAE-B7B6-4923FF1B1FA8}" srcOrd="0" destOrd="0" presId="urn:microsoft.com/office/officeart/2018/2/layout/IconCircleList"/>
    <dgm:cxn modelId="{CA24B972-C37F-44F4-8C04-B0F21B37DE1B}" type="presOf" srcId="{E4D5F623-299B-4103-8DB9-F14E16FA1EEB}" destId="{2E03BD6C-41A0-4A82-BDDC-BDF81C5FD656}" srcOrd="0" destOrd="0" presId="urn:microsoft.com/office/officeart/2018/2/layout/IconCircleList"/>
    <dgm:cxn modelId="{3E8B4773-9853-4DAB-9390-8EEB97664D40}" srcId="{B7AD2187-2003-4055-A44E-760BF20793B6}" destId="{66B0FFC5-94B7-4204-923A-DD8B52C06919}" srcOrd="0" destOrd="0" parTransId="{AABDA42E-573A-4093-A192-E30AABF36E5A}" sibTransId="{E4D5F623-299B-4103-8DB9-F14E16FA1EEB}"/>
    <dgm:cxn modelId="{BB6BC9D3-80F1-4A82-8E38-E306AFAD14DA}" type="presOf" srcId="{B7AD2187-2003-4055-A44E-760BF20793B6}" destId="{C0DC18E1-DF6D-4CF2-9DC1-368C1AC1ED0A}" srcOrd="0" destOrd="0" presId="urn:microsoft.com/office/officeart/2018/2/layout/IconCircleList"/>
    <dgm:cxn modelId="{5B2299DA-41A3-4EA7-91B6-5EA3A0DC73DB}" srcId="{B7AD2187-2003-4055-A44E-760BF20793B6}" destId="{24433550-995D-48FE-BA06-CF3C267F4998}" srcOrd="1" destOrd="0" parTransId="{820DE844-7D94-4E11-AE2F-09093394C7FE}" sibTransId="{A2CAF069-84F9-46BA-B473-F924613E2489}"/>
    <dgm:cxn modelId="{62EA0002-FB99-4712-A461-9FAD9BB0612E}" type="presParOf" srcId="{C0DC18E1-DF6D-4CF2-9DC1-368C1AC1ED0A}" destId="{A3D4167B-64AC-40BF-B091-EA784D739D1F}" srcOrd="0" destOrd="0" presId="urn:microsoft.com/office/officeart/2018/2/layout/IconCircleList"/>
    <dgm:cxn modelId="{32924225-EDF2-4542-BA27-2A27C2DB17E5}" type="presParOf" srcId="{A3D4167B-64AC-40BF-B091-EA784D739D1F}" destId="{BBE9D4E3-B613-4BE6-8CB9-92C754EC96B0}" srcOrd="0" destOrd="0" presId="urn:microsoft.com/office/officeart/2018/2/layout/IconCircleList"/>
    <dgm:cxn modelId="{58F726B4-765C-440A-8CA3-A6EAC4702539}" type="presParOf" srcId="{BBE9D4E3-B613-4BE6-8CB9-92C754EC96B0}" destId="{E3E85F4B-25B6-457B-AF0E-979B4ACC7F2B}" srcOrd="0" destOrd="0" presId="urn:microsoft.com/office/officeart/2018/2/layout/IconCircleList"/>
    <dgm:cxn modelId="{D2FC6406-DB4A-4FE3-AC5F-81CAE3BE8C60}" type="presParOf" srcId="{BBE9D4E3-B613-4BE6-8CB9-92C754EC96B0}" destId="{2A0232B4-089A-4E4F-95BC-FBB832A9D60A}" srcOrd="1" destOrd="0" presId="urn:microsoft.com/office/officeart/2018/2/layout/IconCircleList"/>
    <dgm:cxn modelId="{1672325D-B3F7-4BA8-9870-C2B8C87771FE}" type="presParOf" srcId="{BBE9D4E3-B613-4BE6-8CB9-92C754EC96B0}" destId="{AAEFCC7D-4E41-4E27-B6EF-4F9DFB17A3B4}" srcOrd="2" destOrd="0" presId="urn:microsoft.com/office/officeart/2018/2/layout/IconCircleList"/>
    <dgm:cxn modelId="{C628CED8-7A11-4B88-A95E-EA687A7DB899}" type="presParOf" srcId="{BBE9D4E3-B613-4BE6-8CB9-92C754EC96B0}" destId="{25F6E81D-B14D-4733-BDDB-106CB8E5E35A}" srcOrd="3" destOrd="0" presId="urn:microsoft.com/office/officeart/2018/2/layout/IconCircleList"/>
    <dgm:cxn modelId="{3DD19FFA-AD27-44E3-A84A-C61341F63FBC}" type="presParOf" srcId="{A3D4167B-64AC-40BF-B091-EA784D739D1F}" destId="{2E03BD6C-41A0-4A82-BDDC-BDF81C5FD656}" srcOrd="1" destOrd="0" presId="urn:microsoft.com/office/officeart/2018/2/layout/IconCircleList"/>
    <dgm:cxn modelId="{36BFC557-27E7-421D-807A-C0A1B9F07E76}" type="presParOf" srcId="{A3D4167B-64AC-40BF-B091-EA784D739D1F}" destId="{8200EF69-F5C5-4263-B3EB-19278F4EFC1C}" srcOrd="2" destOrd="0" presId="urn:microsoft.com/office/officeart/2018/2/layout/IconCircleList"/>
    <dgm:cxn modelId="{B62B4F48-FF3A-4732-B0D1-99CE7081F189}" type="presParOf" srcId="{8200EF69-F5C5-4263-B3EB-19278F4EFC1C}" destId="{AA686BE9-CCF1-4194-8904-6789B5A9CDBE}" srcOrd="0" destOrd="0" presId="urn:microsoft.com/office/officeart/2018/2/layout/IconCircleList"/>
    <dgm:cxn modelId="{686623BC-3DCA-4987-921B-4BB0FCBDB846}" type="presParOf" srcId="{8200EF69-F5C5-4263-B3EB-19278F4EFC1C}" destId="{CF803CC7-CB93-4755-BAD6-E59757E39958}" srcOrd="1" destOrd="0" presId="urn:microsoft.com/office/officeart/2018/2/layout/IconCircleList"/>
    <dgm:cxn modelId="{4D8D291C-345D-4555-82E3-7BE2C79AA183}" type="presParOf" srcId="{8200EF69-F5C5-4263-B3EB-19278F4EFC1C}" destId="{41AC072F-5049-4052-836D-059C07334D1B}" srcOrd="2" destOrd="0" presId="urn:microsoft.com/office/officeart/2018/2/layout/IconCircleList"/>
    <dgm:cxn modelId="{BD856C7A-860B-438F-BF7A-7B252DA4B080}" type="presParOf" srcId="{8200EF69-F5C5-4263-B3EB-19278F4EFC1C}" destId="{1E6A82EA-4CBC-4BAE-B7B6-4923FF1B1FA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E1D097-A6A5-431A-B8C2-A46D822049F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9C71764-B7AD-46D5-9721-AF1BF74A1937}">
      <dgm:prSet/>
      <dgm:spPr/>
      <dgm:t>
        <a:bodyPr/>
        <a:lstStyle/>
        <a:p>
          <a:pPr>
            <a:lnSpc>
              <a:spcPct val="100000"/>
            </a:lnSpc>
          </a:pPr>
          <a:r>
            <a:rPr lang="en-GB"/>
            <a:t>Run our function to see what comes up on the terminal!</a:t>
          </a:r>
          <a:endParaRPr lang="en-US"/>
        </a:p>
      </dgm:t>
    </dgm:pt>
    <dgm:pt modelId="{B158C3C6-FB49-431F-92AC-218DC604F26E}" type="parTrans" cxnId="{C1651243-8F1D-4F1D-9553-9D4A2AD09184}">
      <dgm:prSet/>
      <dgm:spPr/>
      <dgm:t>
        <a:bodyPr/>
        <a:lstStyle/>
        <a:p>
          <a:endParaRPr lang="en-US"/>
        </a:p>
      </dgm:t>
    </dgm:pt>
    <dgm:pt modelId="{11AD0F2F-5843-47AB-A379-5499046887E6}" type="sibTrans" cxnId="{C1651243-8F1D-4F1D-9553-9D4A2AD09184}">
      <dgm:prSet/>
      <dgm:spPr/>
      <dgm:t>
        <a:bodyPr/>
        <a:lstStyle/>
        <a:p>
          <a:pPr>
            <a:lnSpc>
              <a:spcPct val="100000"/>
            </a:lnSpc>
          </a:pPr>
          <a:endParaRPr lang="en-US"/>
        </a:p>
      </dgm:t>
    </dgm:pt>
    <dgm:pt modelId="{97E09077-40EE-48D0-8F25-7BDA237CC101}">
      <dgm:prSet/>
      <dgm:spPr/>
      <dgm:t>
        <a:bodyPr/>
        <a:lstStyle/>
        <a:p>
          <a:pPr>
            <a:lnSpc>
              <a:spcPct val="100000"/>
            </a:lnSpc>
          </a:pPr>
          <a:r>
            <a:rPr lang="en-GB"/>
            <a:t>We should a loooong slice contain all our recipes </a:t>
          </a:r>
          <a:endParaRPr lang="en-US"/>
        </a:p>
      </dgm:t>
    </dgm:pt>
    <dgm:pt modelId="{B8C09291-B019-4055-9CA1-530A563E46BF}" type="parTrans" cxnId="{9EE3F354-A1EB-480B-96D1-5E31C09028C2}">
      <dgm:prSet/>
      <dgm:spPr/>
      <dgm:t>
        <a:bodyPr/>
        <a:lstStyle/>
        <a:p>
          <a:endParaRPr lang="en-US"/>
        </a:p>
      </dgm:t>
    </dgm:pt>
    <dgm:pt modelId="{A8F2BE3A-93DA-4122-A75E-FD29CAF7EE57}" type="sibTrans" cxnId="{9EE3F354-A1EB-480B-96D1-5E31C09028C2}">
      <dgm:prSet/>
      <dgm:spPr/>
      <dgm:t>
        <a:bodyPr/>
        <a:lstStyle/>
        <a:p>
          <a:endParaRPr lang="en-US"/>
        </a:p>
      </dgm:t>
    </dgm:pt>
    <dgm:pt modelId="{567FD7A9-8C7B-463E-9F76-D7502CDE0928}" type="pres">
      <dgm:prSet presAssocID="{D0E1D097-A6A5-431A-B8C2-A46D822049F3}" presName="root" presStyleCnt="0">
        <dgm:presLayoutVars>
          <dgm:dir/>
          <dgm:resizeHandles val="exact"/>
        </dgm:presLayoutVars>
      </dgm:prSet>
      <dgm:spPr/>
    </dgm:pt>
    <dgm:pt modelId="{0977443D-CA27-478D-9273-5D578AB275E1}" type="pres">
      <dgm:prSet presAssocID="{D0E1D097-A6A5-431A-B8C2-A46D822049F3}" presName="container" presStyleCnt="0">
        <dgm:presLayoutVars>
          <dgm:dir/>
          <dgm:resizeHandles val="exact"/>
        </dgm:presLayoutVars>
      </dgm:prSet>
      <dgm:spPr/>
    </dgm:pt>
    <dgm:pt modelId="{BD90C8DA-8605-4BE1-8CD8-9DB28C2EB602}" type="pres">
      <dgm:prSet presAssocID="{B9C71764-B7AD-46D5-9721-AF1BF74A1937}" presName="compNode" presStyleCnt="0"/>
      <dgm:spPr/>
    </dgm:pt>
    <dgm:pt modelId="{4CDE8194-D72C-4509-881F-C7860D62F939}" type="pres">
      <dgm:prSet presAssocID="{B9C71764-B7AD-46D5-9721-AF1BF74A1937}" presName="iconBgRect" presStyleLbl="bgShp" presStyleIdx="0" presStyleCnt="2"/>
      <dgm:spPr/>
    </dgm:pt>
    <dgm:pt modelId="{CFFCCA8B-F942-41D2-B619-7439021E271F}" type="pres">
      <dgm:prSet presAssocID="{B9C71764-B7AD-46D5-9721-AF1BF74A19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3D7D9B11-703B-4D96-8000-14C7BE43DCB7}" type="pres">
      <dgm:prSet presAssocID="{B9C71764-B7AD-46D5-9721-AF1BF74A1937}" presName="spaceRect" presStyleCnt="0"/>
      <dgm:spPr/>
    </dgm:pt>
    <dgm:pt modelId="{03F836C9-824B-4A0C-93A9-7FFFE207217B}" type="pres">
      <dgm:prSet presAssocID="{B9C71764-B7AD-46D5-9721-AF1BF74A1937}" presName="textRect" presStyleLbl="revTx" presStyleIdx="0" presStyleCnt="2">
        <dgm:presLayoutVars>
          <dgm:chMax val="1"/>
          <dgm:chPref val="1"/>
        </dgm:presLayoutVars>
      </dgm:prSet>
      <dgm:spPr/>
    </dgm:pt>
    <dgm:pt modelId="{02576469-EB9A-40A2-AA6C-DF95094EC6FB}" type="pres">
      <dgm:prSet presAssocID="{11AD0F2F-5843-47AB-A379-5499046887E6}" presName="sibTrans" presStyleLbl="sibTrans2D1" presStyleIdx="0" presStyleCnt="0"/>
      <dgm:spPr/>
    </dgm:pt>
    <dgm:pt modelId="{23979D9C-33F6-49B2-92D8-EAA09ACA7125}" type="pres">
      <dgm:prSet presAssocID="{97E09077-40EE-48D0-8F25-7BDA237CC101}" presName="compNode" presStyleCnt="0"/>
      <dgm:spPr/>
    </dgm:pt>
    <dgm:pt modelId="{652A4322-22B8-4EF0-BAA3-E41E7C6FC5C6}" type="pres">
      <dgm:prSet presAssocID="{97E09077-40EE-48D0-8F25-7BDA237CC101}" presName="iconBgRect" presStyleLbl="bgShp" presStyleIdx="1" presStyleCnt="2"/>
      <dgm:spPr/>
    </dgm:pt>
    <dgm:pt modelId="{85B25AAF-F3FE-4C1F-BC12-79F59F5C7F25}" type="pres">
      <dgm:prSet presAssocID="{97E09077-40EE-48D0-8F25-7BDA237CC1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47DBBAA2-E180-43F0-AD80-357FE977D6AE}" type="pres">
      <dgm:prSet presAssocID="{97E09077-40EE-48D0-8F25-7BDA237CC101}" presName="spaceRect" presStyleCnt="0"/>
      <dgm:spPr/>
    </dgm:pt>
    <dgm:pt modelId="{6A30F30A-2A60-4B7B-9155-B9CADF914395}" type="pres">
      <dgm:prSet presAssocID="{97E09077-40EE-48D0-8F25-7BDA237CC101}" presName="textRect" presStyleLbl="revTx" presStyleIdx="1" presStyleCnt="2">
        <dgm:presLayoutVars>
          <dgm:chMax val="1"/>
          <dgm:chPref val="1"/>
        </dgm:presLayoutVars>
      </dgm:prSet>
      <dgm:spPr/>
    </dgm:pt>
  </dgm:ptLst>
  <dgm:cxnLst>
    <dgm:cxn modelId="{C1651243-8F1D-4F1D-9553-9D4A2AD09184}" srcId="{D0E1D097-A6A5-431A-B8C2-A46D822049F3}" destId="{B9C71764-B7AD-46D5-9721-AF1BF74A1937}" srcOrd="0" destOrd="0" parTransId="{B158C3C6-FB49-431F-92AC-218DC604F26E}" sibTransId="{11AD0F2F-5843-47AB-A379-5499046887E6}"/>
    <dgm:cxn modelId="{9EE3F354-A1EB-480B-96D1-5E31C09028C2}" srcId="{D0E1D097-A6A5-431A-B8C2-A46D822049F3}" destId="{97E09077-40EE-48D0-8F25-7BDA237CC101}" srcOrd="1" destOrd="0" parTransId="{B8C09291-B019-4055-9CA1-530A563E46BF}" sibTransId="{A8F2BE3A-93DA-4122-A75E-FD29CAF7EE57}"/>
    <dgm:cxn modelId="{83F6075A-7EB8-4479-A3F3-5B15DC373B42}" type="presOf" srcId="{B9C71764-B7AD-46D5-9721-AF1BF74A1937}" destId="{03F836C9-824B-4A0C-93A9-7FFFE207217B}" srcOrd="0" destOrd="0" presId="urn:microsoft.com/office/officeart/2018/2/layout/IconCircleList"/>
    <dgm:cxn modelId="{90E38769-26BC-424D-990B-E264F1E74843}" type="presOf" srcId="{97E09077-40EE-48D0-8F25-7BDA237CC101}" destId="{6A30F30A-2A60-4B7B-9155-B9CADF914395}" srcOrd="0" destOrd="0" presId="urn:microsoft.com/office/officeart/2018/2/layout/IconCircleList"/>
    <dgm:cxn modelId="{E0332495-4CDA-44D0-BC92-4A455757A7B1}" type="presOf" srcId="{D0E1D097-A6A5-431A-B8C2-A46D822049F3}" destId="{567FD7A9-8C7B-463E-9F76-D7502CDE0928}" srcOrd="0" destOrd="0" presId="urn:microsoft.com/office/officeart/2018/2/layout/IconCircleList"/>
    <dgm:cxn modelId="{10AEE197-9696-4E4A-8CAC-75347F9D9564}" type="presOf" srcId="{11AD0F2F-5843-47AB-A379-5499046887E6}" destId="{02576469-EB9A-40A2-AA6C-DF95094EC6FB}" srcOrd="0" destOrd="0" presId="urn:microsoft.com/office/officeart/2018/2/layout/IconCircleList"/>
    <dgm:cxn modelId="{98D73AB3-F23F-4DEC-9275-486AED1CC4DA}" type="presParOf" srcId="{567FD7A9-8C7B-463E-9F76-D7502CDE0928}" destId="{0977443D-CA27-478D-9273-5D578AB275E1}" srcOrd="0" destOrd="0" presId="urn:microsoft.com/office/officeart/2018/2/layout/IconCircleList"/>
    <dgm:cxn modelId="{424D0F5F-E6BB-48AB-B47F-90F7E4062F70}" type="presParOf" srcId="{0977443D-CA27-478D-9273-5D578AB275E1}" destId="{BD90C8DA-8605-4BE1-8CD8-9DB28C2EB602}" srcOrd="0" destOrd="0" presId="urn:microsoft.com/office/officeart/2018/2/layout/IconCircleList"/>
    <dgm:cxn modelId="{D3A41DB2-5C37-4706-B669-FC2BF5BD7D60}" type="presParOf" srcId="{BD90C8DA-8605-4BE1-8CD8-9DB28C2EB602}" destId="{4CDE8194-D72C-4509-881F-C7860D62F939}" srcOrd="0" destOrd="0" presId="urn:microsoft.com/office/officeart/2018/2/layout/IconCircleList"/>
    <dgm:cxn modelId="{4AE6D23C-7AD8-45A6-9F49-8198F7B50917}" type="presParOf" srcId="{BD90C8DA-8605-4BE1-8CD8-9DB28C2EB602}" destId="{CFFCCA8B-F942-41D2-B619-7439021E271F}" srcOrd="1" destOrd="0" presId="urn:microsoft.com/office/officeart/2018/2/layout/IconCircleList"/>
    <dgm:cxn modelId="{4F57C6B6-CF9A-46DA-8BDD-138548973114}" type="presParOf" srcId="{BD90C8DA-8605-4BE1-8CD8-9DB28C2EB602}" destId="{3D7D9B11-703B-4D96-8000-14C7BE43DCB7}" srcOrd="2" destOrd="0" presId="urn:microsoft.com/office/officeart/2018/2/layout/IconCircleList"/>
    <dgm:cxn modelId="{24702688-7FD7-46AA-902D-CF88C4B56D30}" type="presParOf" srcId="{BD90C8DA-8605-4BE1-8CD8-9DB28C2EB602}" destId="{03F836C9-824B-4A0C-93A9-7FFFE207217B}" srcOrd="3" destOrd="0" presId="urn:microsoft.com/office/officeart/2018/2/layout/IconCircleList"/>
    <dgm:cxn modelId="{F94826EF-14EC-4B4D-8FA6-4AD5930BF58E}" type="presParOf" srcId="{0977443D-CA27-478D-9273-5D578AB275E1}" destId="{02576469-EB9A-40A2-AA6C-DF95094EC6FB}" srcOrd="1" destOrd="0" presId="urn:microsoft.com/office/officeart/2018/2/layout/IconCircleList"/>
    <dgm:cxn modelId="{8852374F-C516-4A46-B208-0601FE5C8A6D}" type="presParOf" srcId="{0977443D-CA27-478D-9273-5D578AB275E1}" destId="{23979D9C-33F6-49B2-92D8-EAA09ACA7125}" srcOrd="2" destOrd="0" presId="urn:microsoft.com/office/officeart/2018/2/layout/IconCircleList"/>
    <dgm:cxn modelId="{63EDA0C2-A668-4700-8C4E-D7132977DF45}" type="presParOf" srcId="{23979D9C-33F6-49B2-92D8-EAA09ACA7125}" destId="{652A4322-22B8-4EF0-BAA3-E41E7C6FC5C6}" srcOrd="0" destOrd="0" presId="urn:microsoft.com/office/officeart/2018/2/layout/IconCircleList"/>
    <dgm:cxn modelId="{82E3F0FE-EEE1-4359-86E2-AB892F5BA19E}" type="presParOf" srcId="{23979D9C-33F6-49B2-92D8-EAA09ACA7125}" destId="{85B25AAF-F3FE-4C1F-BC12-79F59F5C7F25}" srcOrd="1" destOrd="0" presId="urn:microsoft.com/office/officeart/2018/2/layout/IconCircleList"/>
    <dgm:cxn modelId="{CBAC1150-3706-466A-A6ED-75405ED1FD52}" type="presParOf" srcId="{23979D9C-33F6-49B2-92D8-EAA09ACA7125}" destId="{47DBBAA2-E180-43F0-AD80-357FE977D6AE}" srcOrd="2" destOrd="0" presId="urn:microsoft.com/office/officeart/2018/2/layout/IconCircleList"/>
    <dgm:cxn modelId="{511ED6C6-34C5-4B85-8D30-53529514C1C9}" type="presParOf" srcId="{23979D9C-33F6-49B2-92D8-EAA09ACA7125}" destId="{6A30F30A-2A60-4B7B-9155-B9CADF91439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AD2187-2003-4055-A44E-760BF20793B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6B0FFC5-94B7-4204-923A-DD8B52C06919}">
      <dgm:prSet/>
      <dgm:spPr/>
      <dgm:t>
        <a:bodyPr/>
        <a:lstStyle/>
        <a:p>
          <a:pPr>
            <a:lnSpc>
              <a:spcPct val="100000"/>
            </a:lnSpc>
          </a:pPr>
          <a:r>
            <a:rPr lang="en-GB"/>
            <a:t>Whenever opening/reading a file it should be closed. This is to prevent the file from taking up memory space unnecessarily which will cause a </a:t>
          </a:r>
          <a:r>
            <a:rPr lang="en-GB" b="1"/>
            <a:t>memory leak</a:t>
          </a:r>
          <a:r>
            <a:rPr lang="en-GB"/>
            <a:t>.</a:t>
          </a:r>
          <a:endParaRPr lang="en-US"/>
        </a:p>
      </dgm:t>
    </dgm:pt>
    <dgm:pt modelId="{AABDA42E-573A-4093-A192-E30AABF36E5A}" type="parTrans" cxnId="{3E8B4773-9853-4DAB-9390-8EEB97664D40}">
      <dgm:prSet/>
      <dgm:spPr/>
      <dgm:t>
        <a:bodyPr/>
        <a:lstStyle/>
        <a:p>
          <a:endParaRPr lang="en-US"/>
        </a:p>
      </dgm:t>
    </dgm:pt>
    <dgm:pt modelId="{E4D5F623-299B-4103-8DB9-F14E16FA1EEB}" type="sibTrans" cxnId="{3E8B4773-9853-4DAB-9390-8EEB97664D40}">
      <dgm:prSet/>
      <dgm:spPr/>
      <dgm:t>
        <a:bodyPr/>
        <a:lstStyle/>
        <a:p>
          <a:pPr>
            <a:lnSpc>
              <a:spcPct val="100000"/>
            </a:lnSpc>
          </a:pPr>
          <a:endParaRPr lang="en-US"/>
        </a:p>
      </dgm:t>
    </dgm:pt>
    <dgm:pt modelId="{24433550-995D-48FE-BA06-CF3C267F4998}">
      <dgm:prSet/>
      <dgm:spPr/>
      <dgm:t>
        <a:bodyPr/>
        <a:lstStyle/>
        <a:p>
          <a:pPr>
            <a:lnSpc>
              <a:spcPct val="100000"/>
            </a:lnSpc>
          </a:pPr>
          <a:r>
            <a:rPr lang="en-GB"/>
            <a:t>A memory leak is a failure in a program to release discarded memory, causing impaired performance or failure.</a:t>
          </a:r>
          <a:endParaRPr lang="en-US"/>
        </a:p>
      </dgm:t>
    </dgm:pt>
    <dgm:pt modelId="{820DE844-7D94-4E11-AE2F-09093394C7FE}" type="parTrans" cxnId="{5B2299DA-41A3-4EA7-91B6-5EA3A0DC73DB}">
      <dgm:prSet/>
      <dgm:spPr/>
      <dgm:t>
        <a:bodyPr/>
        <a:lstStyle/>
        <a:p>
          <a:endParaRPr lang="en-US"/>
        </a:p>
      </dgm:t>
    </dgm:pt>
    <dgm:pt modelId="{A2CAF069-84F9-46BA-B473-F924613E2489}" type="sibTrans" cxnId="{5B2299DA-41A3-4EA7-91B6-5EA3A0DC73DB}">
      <dgm:prSet/>
      <dgm:spPr/>
      <dgm:t>
        <a:bodyPr/>
        <a:lstStyle/>
        <a:p>
          <a:endParaRPr lang="en-US"/>
        </a:p>
      </dgm:t>
    </dgm:pt>
    <dgm:pt modelId="{C0DC18E1-DF6D-4CF2-9DC1-368C1AC1ED0A}" type="pres">
      <dgm:prSet presAssocID="{B7AD2187-2003-4055-A44E-760BF20793B6}" presName="root" presStyleCnt="0">
        <dgm:presLayoutVars>
          <dgm:dir/>
          <dgm:resizeHandles val="exact"/>
        </dgm:presLayoutVars>
      </dgm:prSet>
      <dgm:spPr/>
    </dgm:pt>
    <dgm:pt modelId="{A3D4167B-64AC-40BF-B091-EA784D739D1F}" type="pres">
      <dgm:prSet presAssocID="{B7AD2187-2003-4055-A44E-760BF20793B6}" presName="container" presStyleCnt="0">
        <dgm:presLayoutVars>
          <dgm:dir/>
          <dgm:resizeHandles val="exact"/>
        </dgm:presLayoutVars>
      </dgm:prSet>
      <dgm:spPr/>
    </dgm:pt>
    <dgm:pt modelId="{BBE9D4E3-B613-4BE6-8CB9-92C754EC96B0}" type="pres">
      <dgm:prSet presAssocID="{66B0FFC5-94B7-4204-923A-DD8B52C06919}" presName="compNode" presStyleCnt="0"/>
      <dgm:spPr/>
    </dgm:pt>
    <dgm:pt modelId="{E3E85F4B-25B6-457B-AF0E-979B4ACC7F2B}" type="pres">
      <dgm:prSet presAssocID="{66B0FFC5-94B7-4204-923A-DD8B52C06919}" presName="iconBgRect" presStyleLbl="bgShp" presStyleIdx="0" presStyleCnt="2"/>
      <dgm:spPr/>
    </dgm:pt>
    <dgm:pt modelId="{2A0232B4-089A-4E4F-95BC-FBB832A9D60A}" type="pres">
      <dgm:prSet presAssocID="{66B0FFC5-94B7-4204-923A-DD8B52C069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AAEFCC7D-4E41-4E27-B6EF-4F9DFB17A3B4}" type="pres">
      <dgm:prSet presAssocID="{66B0FFC5-94B7-4204-923A-DD8B52C06919}" presName="spaceRect" presStyleCnt="0"/>
      <dgm:spPr/>
    </dgm:pt>
    <dgm:pt modelId="{25F6E81D-B14D-4733-BDDB-106CB8E5E35A}" type="pres">
      <dgm:prSet presAssocID="{66B0FFC5-94B7-4204-923A-DD8B52C06919}" presName="textRect" presStyleLbl="revTx" presStyleIdx="0" presStyleCnt="2">
        <dgm:presLayoutVars>
          <dgm:chMax val="1"/>
          <dgm:chPref val="1"/>
        </dgm:presLayoutVars>
      </dgm:prSet>
      <dgm:spPr/>
    </dgm:pt>
    <dgm:pt modelId="{2E03BD6C-41A0-4A82-BDDC-BDF81C5FD656}" type="pres">
      <dgm:prSet presAssocID="{E4D5F623-299B-4103-8DB9-F14E16FA1EEB}" presName="sibTrans" presStyleLbl="sibTrans2D1" presStyleIdx="0" presStyleCnt="0"/>
      <dgm:spPr/>
    </dgm:pt>
    <dgm:pt modelId="{8200EF69-F5C5-4263-B3EB-19278F4EFC1C}" type="pres">
      <dgm:prSet presAssocID="{24433550-995D-48FE-BA06-CF3C267F4998}" presName="compNode" presStyleCnt="0"/>
      <dgm:spPr/>
    </dgm:pt>
    <dgm:pt modelId="{AA686BE9-CCF1-4194-8904-6789B5A9CDBE}" type="pres">
      <dgm:prSet presAssocID="{24433550-995D-48FE-BA06-CF3C267F4998}" presName="iconBgRect" presStyleLbl="bgShp" presStyleIdx="1" presStyleCnt="2"/>
      <dgm:spPr/>
    </dgm:pt>
    <dgm:pt modelId="{CF803CC7-CB93-4755-BAD6-E59757E39958}" type="pres">
      <dgm:prSet presAssocID="{24433550-995D-48FE-BA06-CF3C267F49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41AC072F-5049-4052-836D-059C07334D1B}" type="pres">
      <dgm:prSet presAssocID="{24433550-995D-48FE-BA06-CF3C267F4998}" presName="spaceRect" presStyleCnt="0"/>
      <dgm:spPr/>
    </dgm:pt>
    <dgm:pt modelId="{1E6A82EA-4CBC-4BAE-B7B6-4923FF1B1FA8}" type="pres">
      <dgm:prSet presAssocID="{24433550-995D-48FE-BA06-CF3C267F4998}" presName="textRect" presStyleLbl="revTx" presStyleIdx="1" presStyleCnt="2">
        <dgm:presLayoutVars>
          <dgm:chMax val="1"/>
          <dgm:chPref val="1"/>
        </dgm:presLayoutVars>
      </dgm:prSet>
      <dgm:spPr/>
    </dgm:pt>
  </dgm:ptLst>
  <dgm:cxnLst>
    <dgm:cxn modelId="{DC02F802-26EA-4196-ABCB-4465C090D24F}" type="presOf" srcId="{66B0FFC5-94B7-4204-923A-DD8B52C06919}" destId="{25F6E81D-B14D-4733-BDDB-106CB8E5E35A}" srcOrd="0" destOrd="0" presId="urn:microsoft.com/office/officeart/2018/2/layout/IconCircleList"/>
    <dgm:cxn modelId="{5F136B56-01D5-47EC-8B00-2B12126941D4}" type="presOf" srcId="{24433550-995D-48FE-BA06-CF3C267F4998}" destId="{1E6A82EA-4CBC-4BAE-B7B6-4923FF1B1FA8}" srcOrd="0" destOrd="0" presId="urn:microsoft.com/office/officeart/2018/2/layout/IconCircleList"/>
    <dgm:cxn modelId="{CA24B972-C37F-44F4-8C04-B0F21B37DE1B}" type="presOf" srcId="{E4D5F623-299B-4103-8DB9-F14E16FA1EEB}" destId="{2E03BD6C-41A0-4A82-BDDC-BDF81C5FD656}" srcOrd="0" destOrd="0" presId="urn:microsoft.com/office/officeart/2018/2/layout/IconCircleList"/>
    <dgm:cxn modelId="{3E8B4773-9853-4DAB-9390-8EEB97664D40}" srcId="{B7AD2187-2003-4055-A44E-760BF20793B6}" destId="{66B0FFC5-94B7-4204-923A-DD8B52C06919}" srcOrd="0" destOrd="0" parTransId="{AABDA42E-573A-4093-A192-E30AABF36E5A}" sibTransId="{E4D5F623-299B-4103-8DB9-F14E16FA1EEB}"/>
    <dgm:cxn modelId="{BB6BC9D3-80F1-4A82-8E38-E306AFAD14DA}" type="presOf" srcId="{B7AD2187-2003-4055-A44E-760BF20793B6}" destId="{C0DC18E1-DF6D-4CF2-9DC1-368C1AC1ED0A}" srcOrd="0" destOrd="0" presId="urn:microsoft.com/office/officeart/2018/2/layout/IconCircleList"/>
    <dgm:cxn modelId="{5B2299DA-41A3-4EA7-91B6-5EA3A0DC73DB}" srcId="{B7AD2187-2003-4055-A44E-760BF20793B6}" destId="{24433550-995D-48FE-BA06-CF3C267F4998}" srcOrd="1" destOrd="0" parTransId="{820DE844-7D94-4E11-AE2F-09093394C7FE}" sibTransId="{A2CAF069-84F9-46BA-B473-F924613E2489}"/>
    <dgm:cxn modelId="{62EA0002-FB99-4712-A461-9FAD9BB0612E}" type="presParOf" srcId="{C0DC18E1-DF6D-4CF2-9DC1-368C1AC1ED0A}" destId="{A3D4167B-64AC-40BF-B091-EA784D739D1F}" srcOrd="0" destOrd="0" presId="urn:microsoft.com/office/officeart/2018/2/layout/IconCircleList"/>
    <dgm:cxn modelId="{32924225-EDF2-4542-BA27-2A27C2DB17E5}" type="presParOf" srcId="{A3D4167B-64AC-40BF-B091-EA784D739D1F}" destId="{BBE9D4E3-B613-4BE6-8CB9-92C754EC96B0}" srcOrd="0" destOrd="0" presId="urn:microsoft.com/office/officeart/2018/2/layout/IconCircleList"/>
    <dgm:cxn modelId="{58F726B4-765C-440A-8CA3-A6EAC4702539}" type="presParOf" srcId="{BBE9D4E3-B613-4BE6-8CB9-92C754EC96B0}" destId="{E3E85F4B-25B6-457B-AF0E-979B4ACC7F2B}" srcOrd="0" destOrd="0" presId="urn:microsoft.com/office/officeart/2018/2/layout/IconCircleList"/>
    <dgm:cxn modelId="{D2FC6406-DB4A-4FE3-AC5F-81CAE3BE8C60}" type="presParOf" srcId="{BBE9D4E3-B613-4BE6-8CB9-92C754EC96B0}" destId="{2A0232B4-089A-4E4F-95BC-FBB832A9D60A}" srcOrd="1" destOrd="0" presId="urn:microsoft.com/office/officeart/2018/2/layout/IconCircleList"/>
    <dgm:cxn modelId="{1672325D-B3F7-4BA8-9870-C2B8C87771FE}" type="presParOf" srcId="{BBE9D4E3-B613-4BE6-8CB9-92C754EC96B0}" destId="{AAEFCC7D-4E41-4E27-B6EF-4F9DFB17A3B4}" srcOrd="2" destOrd="0" presId="urn:microsoft.com/office/officeart/2018/2/layout/IconCircleList"/>
    <dgm:cxn modelId="{C628CED8-7A11-4B88-A95E-EA687A7DB899}" type="presParOf" srcId="{BBE9D4E3-B613-4BE6-8CB9-92C754EC96B0}" destId="{25F6E81D-B14D-4733-BDDB-106CB8E5E35A}" srcOrd="3" destOrd="0" presId="urn:microsoft.com/office/officeart/2018/2/layout/IconCircleList"/>
    <dgm:cxn modelId="{3DD19FFA-AD27-44E3-A84A-C61341F63FBC}" type="presParOf" srcId="{A3D4167B-64AC-40BF-B091-EA784D739D1F}" destId="{2E03BD6C-41A0-4A82-BDDC-BDF81C5FD656}" srcOrd="1" destOrd="0" presId="urn:microsoft.com/office/officeart/2018/2/layout/IconCircleList"/>
    <dgm:cxn modelId="{36BFC557-27E7-421D-807A-C0A1B9F07E76}" type="presParOf" srcId="{A3D4167B-64AC-40BF-B091-EA784D739D1F}" destId="{8200EF69-F5C5-4263-B3EB-19278F4EFC1C}" srcOrd="2" destOrd="0" presId="urn:microsoft.com/office/officeart/2018/2/layout/IconCircleList"/>
    <dgm:cxn modelId="{B62B4F48-FF3A-4732-B0D1-99CE7081F189}" type="presParOf" srcId="{8200EF69-F5C5-4263-B3EB-19278F4EFC1C}" destId="{AA686BE9-CCF1-4194-8904-6789B5A9CDBE}" srcOrd="0" destOrd="0" presId="urn:microsoft.com/office/officeart/2018/2/layout/IconCircleList"/>
    <dgm:cxn modelId="{686623BC-3DCA-4987-921B-4BB0FCBDB846}" type="presParOf" srcId="{8200EF69-F5C5-4263-B3EB-19278F4EFC1C}" destId="{CF803CC7-CB93-4755-BAD6-E59757E39958}" srcOrd="1" destOrd="0" presId="urn:microsoft.com/office/officeart/2018/2/layout/IconCircleList"/>
    <dgm:cxn modelId="{4D8D291C-345D-4555-82E3-7BE2C79AA183}" type="presParOf" srcId="{8200EF69-F5C5-4263-B3EB-19278F4EFC1C}" destId="{41AC072F-5049-4052-836D-059C07334D1B}" srcOrd="2" destOrd="0" presId="urn:microsoft.com/office/officeart/2018/2/layout/IconCircleList"/>
    <dgm:cxn modelId="{BD856C7A-860B-438F-BF7A-7B252DA4B080}" type="presParOf" srcId="{8200EF69-F5C5-4263-B3EB-19278F4EFC1C}" destId="{1E6A82EA-4CBC-4BAE-B7B6-4923FF1B1FA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E1D097-A6A5-431A-B8C2-A46D822049F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9C71764-B7AD-46D5-9721-AF1BF74A1937}">
      <dgm:prSet/>
      <dgm:spPr/>
      <dgm:t>
        <a:bodyPr/>
        <a:lstStyle/>
        <a:p>
          <a:pPr>
            <a:lnSpc>
              <a:spcPct val="100000"/>
            </a:lnSpc>
          </a:pPr>
          <a:r>
            <a:rPr lang="en-GB"/>
            <a:t>Run our function to see what comes up on the terminal!</a:t>
          </a:r>
          <a:endParaRPr lang="en-US"/>
        </a:p>
      </dgm:t>
    </dgm:pt>
    <dgm:pt modelId="{B158C3C6-FB49-431F-92AC-218DC604F26E}" type="parTrans" cxnId="{C1651243-8F1D-4F1D-9553-9D4A2AD09184}">
      <dgm:prSet/>
      <dgm:spPr/>
      <dgm:t>
        <a:bodyPr/>
        <a:lstStyle/>
        <a:p>
          <a:endParaRPr lang="en-US"/>
        </a:p>
      </dgm:t>
    </dgm:pt>
    <dgm:pt modelId="{11AD0F2F-5843-47AB-A379-5499046887E6}" type="sibTrans" cxnId="{C1651243-8F1D-4F1D-9553-9D4A2AD09184}">
      <dgm:prSet/>
      <dgm:spPr/>
      <dgm:t>
        <a:bodyPr/>
        <a:lstStyle/>
        <a:p>
          <a:pPr>
            <a:lnSpc>
              <a:spcPct val="100000"/>
            </a:lnSpc>
          </a:pPr>
          <a:endParaRPr lang="en-US"/>
        </a:p>
      </dgm:t>
    </dgm:pt>
    <dgm:pt modelId="{97E09077-40EE-48D0-8F25-7BDA237CC101}">
      <dgm:prSet/>
      <dgm:spPr/>
      <dgm:t>
        <a:bodyPr/>
        <a:lstStyle/>
        <a:p>
          <a:pPr>
            <a:lnSpc>
              <a:spcPct val="100000"/>
            </a:lnSpc>
          </a:pPr>
          <a:r>
            <a:rPr lang="en-GB"/>
            <a:t>We should a loooong slice contain all our recipes </a:t>
          </a:r>
          <a:endParaRPr lang="en-US"/>
        </a:p>
      </dgm:t>
    </dgm:pt>
    <dgm:pt modelId="{B8C09291-B019-4055-9CA1-530A563E46BF}" type="parTrans" cxnId="{9EE3F354-A1EB-480B-96D1-5E31C09028C2}">
      <dgm:prSet/>
      <dgm:spPr/>
      <dgm:t>
        <a:bodyPr/>
        <a:lstStyle/>
        <a:p>
          <a:endParaRPr lang="en-US"/>
        </a:p>
      </dgm:t>
    </dgm:pt>
    <dgm:pt modelId="{A8F2BE3A-93DA-4122-A75E-FD29CAF7EE57}" type="sibTrans" cxnId="{9EE3F354-A1EB-480B-96D1-5E31C09028C2}">
      <dgm:prSet/>
      <dgm:spPr/>
      <dgm:t>
        <a:bodyPr/>
        <a:lstStyle/>
        <a:p>
          <a:endParaRPr lang="en-US"/>
        </a:p>
      </dgm:t>
    </dgm:pt>
    <dgm:pt modelId="{567FD7A9-8C7B-463E-9F76-D7502CDE0928}" type="pres">
      <dgm:prSet presAssocID="{D0E1D097-A6A5-431A-B8C2-A46D822049F3}" presName="root" presStyleCnt="0">
        <dgm:presLayoutVars>
          <dgm:dir/>
          <dgm:resizeHandles val="exact"/>
        </dgm:presLayoutVars>
      </dgm:prSet>
      <dgm:spPr/>
    </dgm:pt>
    <dgm:pt modelId="{0977443D-CA27-478D-9273-5D578AB275E1}" type="pres">
      <dgm:prSet presAssocID="{D0E1D097-A6A5-431A-B8C2-A46D822049F3}" presName="container" presStyleCnt="0">
        <dgm:presLayoutVars>
          <dgm:dir/>
          <dgm:resizeHandles val="exact"/>
        </dgm:presLayoutVars>
      </dgm:prSet>
      <dgm:spPr/>
    </dgm:pt>
    <dgm:pt modelId="{BD90C8DA-8605-4BE1-8CD8-9DB28C2EB602}" type="pres">
      <dgm:prSet presAssocID="{B9C71764-B7AD-46D5-9721-AF1BF74A1937}" presName="compNode" presStyleCnt="0"/>
      <dgm:spPr/>
    </dgm:pt>
    <dgm:pt modelId="{4CDE8194-D72C-4509-881F-C7860D62F939}" type="pres">
      <dgm:prSet presAssocID="{B9C71764-B7AD-46D5-9721-AF1BF74A1937}" presName="iconBgRect" presStyleLbl="bgShp" presStyleIdx="0" presStyleCnt="2"/>
      <dgm:spPr/>
    </dgm:pt>
    <dgm:pt modelId="{CFFCCA8B-F942-41D2-B619-7439021E271F}" type="pres">
      <dgm:prSet presAssocID="{B9C71764-B7AD-46D5-9721-AF1BF74A19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3D7D9B11-703B-4D96-8000-14C7BE43DCB7}" type="pres">
      <dgm:prSet presAssocID="{B9C71764-B7AD-46D5-9721-AF1BF74A1937}" presName="spaceRect" presStyleCnt="0"/>
      <dgm:spPr/>
    </dgm:pt>
    <dgm:pt modelId="{03F836C9-824B-4A0C-93A9-7FFFE207217B}" type="pres">
      <dgm:prSet presAssocID="{B9C71764-B7AD-46D5-9721-AF1BF74A1937}" presName="textRect" presStyleLbl="revTx" presStyleIdx="0" presStyleCnt="2">
        <dgm:presLayoutVars>
          <dgm:chMax val="1"/>
          <dgm:chPref val="1"/>
        </dgm:presLayoutVars>
      </dgm:prSet>
      <dgm:spPr/>
    </dgm:pt>
    <dgm:pt modelId="{02576469-EB9A-40A2-AA6C-DF95094EC6FB}" type="pres">
      <dgm:prSet presAssocID="{11AD0F2F-5843-47AB-A379-5499046887E6}" presName="sibTrans" presStyleLbl="sibTrans2D1" presStyleIdx="0" presStyleCnt="0"/>
      <dgm:spPr/>
    </dgm:pt>
    <dgm:pt modelId="{23979D9C-33F6-49B2-92D8-EAA09ACA7125}" type="pres">
      <dgm:prSet presAssocID="{97E09077-40EE-48D0-8F25-7BDA237CC101}" presName="compNode" presStyleCnt="0"/>
      <dgm:spPr/>
    </dgm:pt>
    <dgm:pt modelId="{652A4322-22B8-4EF0-BAA3-E41E7C6FC5C6}" type="pres">
      <dgm:prSet presAssocID="{97E09077-40EE-48D0-8F25-7BDA237CC101}" presName="iconBgRect" presStyleLbl="bgShp" presStyleIdx="1" presStyleCnt="2"/>
      <dgm:spPr/>
    </dgm:pt>
    <dgm:pt modelId="{85B25AAF-F3FE-4C1F-BC12-79F59F5C7F25}" type="pres">
      <dgm:prSet presAssocID="{97E09077-40EE-48D0-8F25-7BDA237CC1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47DBBAA2-E180-43F0-AD80-357FE977D6AE}" type="pres">
      <dgm:prSet presAssocID="{97E09077-40EE-48D0-8F25-7BDA237CC101}" presName="spaceRect" presStyleCnt="0"/>
      <dgm:spPr/>
    </dgm:pt>
    <dgm:pt modelId="{6A30F30A-2A60-4B7B-9155-B9CADF914395}" type="pres">
      <dgm:prSet presAssocID="{97E09077-40EE-48D0-8F25-7BDA237CC101}" presName="textRect" presStyleLbl="revTx" presStyleIdx="1" presStyleCnt="2">
        <dgm:presLayoutVars>
          <dgm:chMax val="1"/>
          <dgm:chPref val="1"/>
        </dgm:presLayoutVars>
      </dgm:prSet>
      <dgm:spPr/>
    </dgm:pt>
  </dgm:ptLst>
  <dgm:cxnLst>
    <dgm:cxn modelId="{C1651243-8F1D-4F1D-9553-9D4A2AD09184}" srcId="{D0E1D097-A6A5-431A-B8C2-A46D822049F3}" destId="{B9C71764-B7AD-46D5-9721-AF1BF74A1937}" srcOrd="0" destOrd="0" parTransId="{B158C3C6-FB49-431F-92AC-218DC604F26E}" sibTransId="{11AD0F2F-5843-47AB-A379-5499046887E6}"/>
    <dgm:cxn modelId="{9EE3F354-A1EB-480B-96D1-5E31C09028C2}" srcId="{D0E1D097-A6A5-431A-B8C2-A46D822049F3}" destId="{97E09077-40EE-48D0-8F25-7BDA237CC101}" srcOrd="1" destOrd="0" parTransId="{B8C09291-B019-4055-9CA1-530A563E46BF}" sibTransId="{A8F2BE3A-93DA-4122-A75E-FD29CAF7EE57}"/>
    <dgm:cxn modelId="{83F6075A-7EB8-4479-A3F3-5B15DC373B42}" type="presOf" srcId="{B9C71764-B7AD-46D5-9721-AF1BF74A1937}" destId="{03F836C9-824B-4A0C-93A9-7FFFE207217B}" srcOrd="0" destOrd="0" presId="urn:microsoft.com/office/officeart/2018/2/layout/IconCircleList"/>
    <dgm:cxn modelId="{90E38769-26BC-424D-990B-E264F1E74843}" type="presOf" srcId="{97E09077-40EE-48D0-8F25-7BDA237CC101}" destId="{6A30F30A-2A60-4B7B-9155-B9CADF914395}" srcOrd="0" destOrd="0" presId="urn:microsoft.com/office/officeart/2018/2/layout/IconCircleList"/>
    <dgm:cxn modelId="{E0332495-4CDA-44D0-BC92-4A455757A7B1}" type="presOf" srcId="{D0E1D097-A6A5-431A-B8C2-A46D822049F3}" destId="{567FD7A9-8C7B-463E-9F76-D7502CDE0928}" srcOrd="0" destOrd="0" presId="urn:microsoft.com/office/officeart/2018/2/layout/IconCircleList"/>
    <dgm:cxn modelId="{10AEE197-9696-4E4A-8CAC-75347F9D9564}" type="presOf" srcId="{11AD0F2F-5843-47AB-A379-5499046887E6}" destId="{02576469-EB9A-40A2-AA6C-DF95094EC6FB}" srcOrd="0" destOrd="0" presId="urn:microsoft.com/office/officeart/2018/2/layout/IconCircleList"/>
    <dgm:cxn modelId="{98D73AB3-F23F-4DEC-9275-486AED1CC4DA}" type="presParOf" srcId="{567FD7A9-8C7B-463E-9F76-D7502CDE0928}" destId="{0977443D-CA27-478D-9273-5D578AB275E1}" srcOrd="0" destOrd="0" presId="urn:microsoft.com/office/officeart/2018/2/layout/IconCircleList"/>
    <dgm:cxn modelId="{424D0F5F-E6BB-48AB-B47F-90F7E4062F70}" type="presParOf" srcId="{0977443D-CA27-478D-9273-5D578AB275E1}" destId="{BD90C8DA-8605-4BE1-8CD8-9DB28C2EB602}" srcOrd="0" destOrd="0" presId="urn:microsoft.com/office/officeart/2018/2/layout/IconCircleList"/>
    <dgm:cxn modelId="{D3A41DB2-5C37-4706-B669-FC2BF5BD7D60}" type="presParOf" srcId="{BD90C8DA-8605-4BE1-8CD8-9DB28C2EB602}" destId="{4CDE8194-D72C-4509-881F-C7860D62F939}" srcOrd="0" destOrd="0" presId="urn:microsoft.com/office/officeart/2018/2/layout/IconCircleList"/>
    <dgm:cxn modelId="{4AE6D23C-7AD8-45A6-9F49-8198F7B50917}" type="presParOf" srcId="{BD90C8DA-8605-4BE1-8CD8-9DB28C2EB602}" destId="{CFFCCA8B-F942-41D2-B619-7439021E271F}" srcOrd="1" destOrd="0" presId="urn:microsoft.com/office/officeart/2018/2/layout/IconCircleList"/>
    <dgm:cxn modelId="{4F57C6B6-CF9A-46DA-8BDD-138548973114}" type="presParOf" srcId="{BD90C8DA-8605-4BE1-8CD8-9DB28C2EB602}" destId="{3D7D9B11-703B-4D96-8000-14C7BE43DCB7}" srcOrd="2" destOrd="0" presId="urn:microsoft.com/office/officeart/2018/2/layout/IconCircleList"/>
    <dgm:cxn modelId="{24702688-7FD7-46AA-902D-CF88C4B56D30}" type="presParOf" srcId="{BD90C8DA-8605-4BE1-8CD8-9DB28C2EB602}" destId="{03F836C9-824B-4A0C-93A9-7FFFE207217B}" srcOrd="3" destOrd="0" presId="urn:microsoft.com/office/officeart/2018/2/layout/IconCircleList"/>
    <dgm:cxn modelId="{F94826EF-14EC-4B4D-8FA6-4AD5930BF58E}" type="presParOf" srcId="{0977443D-CA27-478D-9273-5D578AB275E1}" destId="{02576469-EB9A-40A2-AA6C-DF95094EC6FB}" srcOrd="1" destOrd="0" presId="urn:microsoft.com/office/officeart/2018/2/layout/IconCircleList"/>
    <dgm:cxn modelId="{8852374F-C516-4A46-B208-0601FE5C8A6D}" type="presParOf" srcId="{0977443D-CA27-478D-9273-5D578AB275E1}" destId="{23979D9C-33F6-49B2-92D8-EAA09ACA7125}" srcOrd="2" destOrd="0" presId="urn:microsoft.com/office/officeart/2018/2/layout/IconCircleList"/>
    <dgm:cxn modelId="{63EDA0C2-A668-4700-8C4E-D7132977DF45}" type="presParOf" srcId="{23979D9C-33F6-49B2-92D8-EAA09ACA7125}" destId="{652A4322-22B8-4EF0-BAA3-E41E7C6FC5C6}" srcOrd="0" destOrd="0" presId="urn:microsoft.com/office/officeart/2018/2/layout/IconCircleList"/>
    <dgm:cxn modelId="{82E3F0FE-EEE1-4359-86E2-AB892F5BA19E}" type="presParOf" srcId="{23979D9C-33F6-49B2-92D8-EAA09ACA7125}" destId="{85B25AAF-F3FE-4C1F-BC12-79F59F5C7F25}" srcOrd="1" destOrd="0" presId="urn:microsoft.com/office/officeart/2018/2/layout/IconCircleList"/>
    <dgm:cxn modelId="{CBAC1150-3706-466A-A6ED-75405ED1FD52}" type="presParOf" srcId="{23979D9C-33F6-49B2-92D8-EAA09ACA7125}" destId="{47DBBAA2-E180-43F0-AD80-357FE977D6AE}" srcOrd="2" destOrd="0" presId="urn:microsoft.com/office/officeart/2018/2/layout/IconCircleList"/>
    <dgm:cxn modelId="{511ED6C6-34C5-4B85-8D30-53529514C1C9}" type="presParOf" srcId="{23979D9C-33F6-49B2-92D8-EAA09ACA7125}" destId="{6A30F30A-2A60-4B7B-9155-B9CADF91439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8EC18D-E5A7-49E4-837F-94BEC5EC5C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DBE25FE-D63F-4DD4-ABB2-CDF1433EF123}">
      <dgm:prSet/>
      <dgm:spPr/>
      <dgm:t>
        <a:bodyPr/>
        <a:lstStyle/>
        <a:p>
          <a:r>
            <a:rPr lang="en-GB"/>
            <a:t>We learnt what some of the HTML tags means</a:t>
          </a:r>
          <a:endParaRPr lang="en-US"/>
        </a:p>
      </dgm:t>
    </dgm:pt>
    <dgm:pt modelId="{308BBD75-762D-48ED-B8A1-08D502258536}" type="parTrans" cxnId="{19AAD991-0D84-40B5-9B83-91AD1DB28924}">
      <dgm:prSet/>
      <dgm:spPr/>
      <dgm:t>
        <a:bodyPr/>
        <a:lstStyle/>
        <a:p>
          <a:endParaRPr lang="en-US"/>
        </a:p>
      </dgm:t>
    </dgm:pt>
    <dgm:pt modelId="{A11A4B8F-F808-482C-9E72-21EDFE03BCC1}" type="sibTrans" cxnId="{19AAD991-0D84-40B5-9B83-91AD1DB28924}">
      <dgm:prSet/>
      <dgm:spPr/>
      <dgm:t>
        <a:bodyPr/>
        <a:lstStyle/>
        <a:p>
          <a:endParaRPr lang="en-US"/>
        </a:p>
      </dgm:t>
    </dgm:pt>
    <dgm:pt modelId="{6EC28133-A23F-4396-B910-467128263300}">
      <dgm:prSet/>
      <dgm:spPr/>
      <dgm:t>
        <a:bodyPr/>
        <a:lstStyle/>
        <a:p>
          <a:r>
            <a:rPr lang="en-GB"/>
            <a:t>We used Templates to add our Go variables into our HTML</a:t>
          </a:r>
          <a:endParaRPr lang="en-US"/>
        </a:p>
      </dgm:t>
    </dgm:pt>
    <dgm:pt modelId="{CE0D269C-E1EE-43D1-9365-32723909424C}" type="parTrans" cxnId="{339FD367-800A-4C16-A783-CD4BE3E7197B}">
      <dgm:prSet/>
      <dgm:spPr/>
      <dgm:t>
        <a:bodyPr/>
        <a:lstStyle/>
        <a:p>
          <a:endParaRPr lang="en-US"/>
        </a:p>
      </dgm:t>
    </dgm:pt>
    <dgm:pt modelId="{7235627C-1555-4653-8B55-88576988FA5B}" type="sibTrans" cxnId="{339FD367-800A-4C16-A783-CD4BE3E7197B}">
      <dgm:prSet/>
      <dgm:spPr/>
      <dgm:t>
        <a:bodyPr/>
        <a:lstStyle/>
        <a:p>
          <a:endParaRPr lang="en-US"/>
        </a:p>
      </dgm:t>
    </dgm:pt>
    <dgm:pt modelId="{5BFBA17D-EE5A-4C33-B4E9-18BB89B8B66C}">
      <dgm:prSet/>
      <dgm:spPr/>
      <dgm:t>
        <a:bodyPr/>
        <a:lstStyle/>
        <a:p>
          <a:r>
            <a:rPr lang="en-GB"/>
            <a:t>We learnt what {{.}} and {{range .VarName}} {{end}} means</a:t>
          </a:r>
          <a:endParaRPr lang="en-US"/>
        </a:p>
      </dgm:t>
    </dgm:pt>
    <dgm:pt modelId="{F793B14E-F1A6-4DFF-A352-FD6A038DA1E5}" type="parTrans" cxnId="{6A6F35F7-9946-4373-BFED-07896EE966EF}">
      <dgm:prSet/>
      <dgm:spPr/>
      <dgm:t>
        <a:bodyPr/>
        <a:lstStyle/>
        <a:p>
          <a:endParaRPr lang="en-US"/>
        </a:p>
      </dgm:t>
    </dgm:pt>
    <dgm:pt modelId="{D8D6AC0D-084A-4B69-B79F-5D59830BF7EA}" type="sibTrans" cxnId="{6A6F35F7-9946-4373-BFED-07896EE966EF}">
      <dgm:prSet/>
      <dgm:spPr/>
      <dgm:t>
        <a:bodyPr/>
        <a:lstStyle/>
        <a:p>
          <a:endParaRPr lang="en-US"/>
        </a:p>
      </dgm:t>
    </dgm:pt>
    <dgm:pt modelId="{E83BE3C3-43BF-4CF7-A7CD-5C0AA9D5DC11}">
      <dgm:prSet/>
      <dgm:spPr/>
      <dgm:t>
        <a:bodyPr/>
        <a:lstStyle/>
        <a:p>
          <a:r>
            <a:rPr lang="en-GB"/>
            <a:t>We updated our server to handle several requests </a:t>
          </a:r>
          <a:endParaRPr lang="en-US"/>
        </a:p>
      </dgm:t>
    </dgm:pt>
    <dgm:pt modelId="{B1F3CD2C-68DC-4346-8F5F-FDF846BD1F31}" type="parTrans" cxnId="{BCB5110A-13F4-453B-8FD8-7876FC3C3A35}">
      <dgm:prSet/>
      <dgm:spPr/>
      <dgm:t>
        <a:bodyPr/>
        <a:lstStyle/>
        <a:p>
          <a:endParaRPr lang="en-US"/>
        </a:p>
      </dgm:t>
    </dgm:pt>
    <dgm:pt modelId="{EB78C7E2-2C09-4B3F-969E-79FE603F43FB}" type="sibTrans" cxnId="{BCB5110A-13F4-453B-8FD8-7876FC3C3A35}">
      <dgm:prSet/>
      <dgm:spPr/>
      <dgm:t>
        <a:bodyPr/>
        <a:lstStyle/>
        <a:p>
          <a:endParaRPr lang="en-US"/>
        </a:p>
      </dgm:t>
    </dgm:pt>
    <dgm:pt modelId="{89E2FC8F-D70F-5849-B988-96F19E44B86F}" type="pres">
      <dgm:prSet presAssocID="{7A8EC18D-E5A7-49E4-837F-94BEC5EC5C53}" presName="linear" presStyleCnt="0">
        <dgm:presLayoutVars>
          <dgm:animLvl val="lvl"/>
          <dgm:resizeHandles val="exact"/>
        </dgm:presLayoutVars>
      </dgm:prSet>
      <dgm:spPr/>
    </dgm:pt>
    <dgm:pt modelId="{BD70D8D9-5F0E-5E43-8F6B-2F556124A9F8}" type="pres">
      <dgm:prSet presAssocID="{2DBE25FE-D63F-4DD4-ABB2-CDF1433EF123}" presName="parentText" presStyleLbl="node1" presStyleIdx="0" presStyleCnt="4">
        <dgm:presLayoutVars>
          <dgm:chMax val="0"/>
          <dgm:bulletEnabled val="1"/>
        </dgm:presLayoutVars>
      </dgm:prSet>
      <dgm:spPr/>
    </dgm:pt>
    <dgm:pt modelId="{D5C2B778-4A6D-404A-8051-F0853FE63D62}" type="pres">
      <dgm:prSet presAssocID="{A11A4B8F-F808-482C-9E72-21EDFE03BCC1}" presName="spacer" presStyleCnt="0"/>
      <dgm:spPr/>
    </dgm:pt>
    <dgm:pt modelId="{5ED7F73B-EFB6-4C4B-A601-7B98A8223E7A}" type="pres">
      <dgm:prSet presAssocID="{6EC28133-A23F-4396-B910-467128263300}" presName="parentText" presStyleLbl="node1" presStyleIdx="1" presStyleCnt="4">
        <dgm:presLayoutVars>
          <dgm:chMax val="0"/>
          <dgm:bulletEnabled val="1"/>
        </dgm:presLayoutVars>
      </dgm:prSet>
      <dgm:spPr/>
    </dgm:pt>
    <dgm:pt modelId="{F854CC28-723B-F34A-B572-D58B82AAF4D7}" type="pres">
      <dgm:prSet presAssocID="{7235627C-1555-4653-8B55-88576988FA5B}" presName="spacer" presStyleCnt="0"/>
      <dgm:spPr/>
    </dgm:pt>
    <dgm:pt modelId="{92F80A11-EFCB-FA46-893B-59A326216453}" type="pres">
      <dgm:prSet presAssocID="{5BFBA17D-EE5A-4C33-B4E9-18BB89B8B66C}" presName="parentText" presStyleLbl="node1" presStyleIdx="2" presStyleCnt="4">
        <dgm:presLayoutVars>
          <dgm:chMax val="0"/>
          <dgm:bulletEnabled val="1"/>
        </dgm:presLayoutVars>
      </dgm:prSet>
      <dgm:spPr/>
    </dgm:pt>
    <dgm:pt modelId="{0FCFC258-EB76-6243-8A96-3F2324F23BA8}" type="pres">
      <dgm:prSet presAssocID="{D8D6AC0D-084A-4B69-B79F-5D59830BF7EA}" presName="spacer" presStyleCnt="0"/>
      <dgm:spPr/>
    </dgm:pt>
    <dgm:pt modelId="{A58C1BF3-4A46-1A48-872F-04A5E9D69442}" type="pres">
      <dgm:prSet presAssocID="{E83BE3C3-43BF-4CF7-A7CD-5C0AA9D5DC11}" presName="parentText" presStyleLbl="node1" presStyleIdx="3" presStyleCnt="4">
        <dgm:presLayoutVars>
          <dgm:chMax val="0"/>
          <dgm:bulletEnabled val="1"/>
        </dgm:presLayoutVars>
      </dgm:prSet>
      <dgm:spPr/>
    </dgm:pt>
  </dgm:ptLst>
  <dgm:cxnLst>
    <dgm:cxn modelId="{8D648707-E58E-9E4E-B48C-6257EC3F1D5F}" type="presOf" srcId="{2DBE25FE-D63F-4DD4-ABB2-CDF1433EF123}" destId="{BD70D8D9-5F0E-5E43-8F6B-2F556124A9F8}" srcOrd="0" destOrd="0" presId="urn:microsoft.com/office/officeart/2005/8/layout/vList2"/>
    <dgm:cxn modelId="{BCB5110A-13F4-453B-8FD8-7876FC3C3A35}" srcId="{7A8EC18D-E5A7-49E4-837F-94BEC5EC5C53}" destId="{E83BE3C3-43BF-4CF7-A7CD-5C0AA9D5DC11}" srcOrd="3" destOrd="0" parTransId="{B1F3CD2C-68DC-4346-8F5F-FDF846BD1F31}" sibTransId="{EB78C7E2-2C09-4B3F-969E-79FE603F43FB}"/>
    <dgm:cxn modelId="{79E33656-D6C6-D345-BA0C-CB97483F6904}" type="presOf" srcId="{E83BE3C3-43BF-4CF7-A7CD-5C0AA9D5DC11}" destId="{A58C1BF3-4A46-1A48-872F-04A5E9D69442}" srcOrd="0" destOrd="0" presId="urn:microsoft.com/office/officeart/2005/8/layout/vList2"/>
    <dgm:cxn modelId="{BB002A58-DE99-C140-9221-7E28718F5D4B}" type="presOf" srcId="{6EC28133-A23F-4396-B910-467128263300}" destId="{5ED7F73B-EFB6-4C4B-A601-7B98A8223E7A}" srcOrd="0" destOrd="0" presId="urn:microsoft.com/office/officeart/2005/8/layout/vList2"/>
    <dgm:cxn modelId="{339FD367-800A-4C16-A783-CD4BE3E7197B}" srcId="{7A8EC18D-E5A7-49E4-837F-94BEC5EC5C53}" destId="{6EC28133-A23F-4396-B910-467128263300}" srcOrd="1" destOrd="0" parTransId="{CE0D269C-E1EE-43D1-9365-32723909424C}" sibTransId="{7235627C-1555-4653-8B55-88576988FA5B}"/>
    <dgm:cxn modelId="{AB1F3B7D-E328-2A43-8AA0-25EA184FBE2D}" type="presOf" srcId="{5BFBA17D-EE5A-4C33-B4E9-18BB89B8B66C}" destId="{92F80A11-EFCB-FA46-893B-59A326216453}" srcOrd="0" destOrd="0" presId="urn:microsoft.com/office/officeart/2005/8/layout/vList2"/>
    <dgm:cxn modelId="{19AAD991-0D84-40B5-9B83-91AD1DB28924}" srcId="{7A8EC18D-E5A7-49E4-837F-94BEC5EC5C53}" destId="{2DBE25FE-D63F-4DD4-ABB2-CDF1433EF123}" srcOrd="0" destOrd="0" parTransId="{308BBD75-762D-48ED-B8A1-08D502258536}" sibTransId="{A11A4B8F-F808-482C-9E72-21EDFE03BCC1}"/>
    <dgm:cxn modelId="{6A6F35F7-9946-4373-BFED-07896EE966EF}" srcId="{7A8EC18D-E5A7-49E4-837F-94BEC5EC5C53}" destId="{5BFBA17D-EE5A-4C33-B4E9-18BB89B8B66C}" srcOrd="2" destOrd="0" parTransId="{F793B14E-F1A6-4DFF-A352-FD6A038DA1E5}" sibTransId="{D8D6AC0D-084A-4B69-B79F-5D59830BF7EA}"/>
    <dgm:cxn modelId="{639341FB-9563-7140-9668-8F6F95355893}" type="presOf" srcId="{7A8EC18D-E5A7-49E4-837F-94BEC5EC5C53}" destId="{89E2FC8F-D70F-5849-B988-96F19E44B86F}" srcOrd="0" destOrd="0" presId="urn:microsoft.com/office/officeart/2005/8/layout/vList2"/>
    <dgm:cxn modelId="{E7116C22-C1E6-254F-937D-BDD315351ABE}" type="presParOf" srcId="{89E2FC8F-D70F-5849-B988-96F19E44B86F}" destId="{BD70D8D9-5F0E-5E43-8F6B-2F556124A9F8}" srcOrd="0" destOrd="0" presId="urn:microsoft.com/office/officeart/2005/8/layout/vList2"/>
    <dgm:cxn modelId="{F87D5D65-FF54-B842-841D-99F6778F099E}" type="presParOf" srcId="{89E2FC8F-D70F-5849-B988-96F19E44B86F}" destId="{D5C2B778-4A6D-404A-8051-F0853FE63D62}" srcOrd="1" destOrd="0" presId="urn:microsoft.com/office/officeart/2005/8/layout/vList2"/>
    <dgm:cxn modelId="{A9305EEB-AB01-6645-9AEB-AA156881F43E}" type="presParOf" srcId="{89E2FC8F-D70F-5849-B988-96F19E44B86F}" destId="{5ED7F73B-EFB6-4C4B-A601-7B98A8223E7A}" srcOrd="2" destOrd="0" presId="urn:microsoft.com/office/officeart/2005/8/layout/vList2"/>
    <dgm:cxn modelId="{BFAA2BC6-FD77-044D-9CCF-B9DA4813AD92}" type="presParOf" srcId="{89E2FC8F-D70F-5849-B988-96F19E44B86F}" destId="{F854CC28-723B-F34A-B572-D58B82AAF4D7}" srcOrd="3" destOrd="0" presId="urn:microsoft.com/office/officeart/2005/8/layout/vList2"/>
    <dgm:cxn modelId="{87FED09C-6449-5448-934B-D05E2CD42EFE}" type="presParOf" srcId="{89E2FC8F-D70F-5849-B988-96F19E44B86F}" destId="{92F80A11-EFCB-FA46-893B-59A326216453}" srcOrd="4" destOrd="0" presId="urn:microsoft.com/office/officeart/2005/8/layout/vList2"/>
    <dgm:cxn modelId="{AD431B28-AA3B-DA4A-B262-FD31EE39E0AC}" type="presParOf" srcId="{89E2FC8F-D70F-5849-B988-96F19E44B86F}" destId="{0FCFC258-EB76-6243-8A96-3F2324F23BA8}" srcOrd="5" destOrd="0" presId="urn:microsoft.com/office/officeart/2005/8/layout/vList2"/>
    <dgm:cxn modelId="{0D740B3E-700F-1049-9AFA-6A5DD4933737}" type="presParOf" srcId="{89E2FC8F-D70F-5849-B988-96F19E44B86F}" destId="{A58C1BF3-4A46-1A48-872F-04A5E9D6944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C35C28-F000-4FE1-A56C-93B81BAB33AF}"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A4B706D9-FC2A-461E-BD69-05DE797D28AE}">
      <dgm:prSet/>
      <dgm:spPr/>
      <dgm:t>
        <a:bodyPr/>
        <a:lstStyle/>
        <a:p>
          <a:r>
            <a:rPr lang="en-GB"/>
            <a:t>Create handler function for recipe pages</a:t>
          </a:r>
          <a:endParaRPr lang="en-US"/>
        </a:p>
      </dgm:t>
    </dgm:pt>
    <dgm:pt modelId="{C8719BA3-3A9A-4FD3-98B8-7B0D5C6CF171}" type="parTrans" cxnId="{15B8B5C0-3EC1-42D4-83CC-CAEC3995B00E}">
      <dgm:prSet/>
      <dgm:spPr/>
      <dgm:t>
        <a:bodyPr/>
        <a:lstStyle/>
        <a:p>
          <a:endParaRPr lang="en-US"/>
        </a:p>
      </dgm:t>
    </dgm:pt>
    <dgm:pt modelId="{6928D47A-C873-46D9-B0D3-EDEA5C27A43B}" type="sibTrans" cxnId="{15B8B5C0-3EC1-42D4-83CC-CAEC3995B00E}">
      <dgm:prSet phldrT="1" phldr="0"/>
      <dgm:spPr/>
      <dgm:t>
        <a:bodyPr/>
        <a:lstStyle/>
        <a:p>
          <a:r>
            <a:rPr lang="en-US"/>
            <a:t>1</a:t>
          </a:r>
        </a:p>
      </dgm:t>
    </dgm:pt>
    <dgm:pt modelId="{12C788F9-24CE-4727-A238-0455B670B51A}">
      <dgm:prSet/>
      <dgm:spPr/>
      <dgm:t>
        <a:bodyPr/>
        <a:lstStyle/>
        <a:p>
          <a:r>
            <a:rPr lang="en-GB"/>
            <a:t>Routing logic for the different recipe end points</a:t>
          </a:r>
          <a:endParaRPr lang="en-US"/>
        </a:p>
      </dgm:t>
    </dgm:pt>
    <dgm:pt modelId="{A8502979-C348-45C3-9D8E-8BD08C98F445}" type="parTrans" cxnId="{7BC56D63-49B7-4A20-96F0-4BD09BEBD6DD}">
      <dgm:prSet/>
      <dgm:spPr/>
      <dgm:t>
        <a:bodyPr/>
        <a:lstStyle/>
        <a:p>
          <a:endParaRPr lang="en-US"/>
        </a:p>
      </dgm:t>
    </dgm:pt>
    <dgm:pt modelId="{A304D0B2-9563-4F9B-B102-07C543171A0C}" type="sibTrans" cxnId="{7BC56D63-49B7-4A20-96F0-4BD09BEBD6DD}">
      <dgm:prSet/>
      <dgm:spPr/>
      <dgm:t>
        <a:bodyPr/>
        <a:lstStyle/>
        <a:p>
          <a:endParaRPr lang="en-US"/>
        </a:p>
      </dgm:t>
    </dgm:pt>
    <dgm:pt modelId="{1E5E677A-600B-4887-AC98-22161BAEC6DE}">
      <dgm:prSet/>
      <dgm:spPr/>
      <dgm:t>
        <a:bodyPr/>
        <a:lstStyle/>
        <a:p>
          <a:r>
            <a:rPr lang="en-GB"/>
            <a:t>Create the HTML for the recipe page</a:t>
          </a:r>
          <a:endParaRPr lang="en-US"/>
        </a:p>
      </dgm:t>
    </dgm:pt>
    <dgm:pt modelId="{4AE886FB-35A2-45E3-A7D7-57E009ECCA81}" type="parTrans" cxnId="{D5033357-88D7-463C-92E6-DA6B8B2E918B}">
      <dgm:prSet/>
      <dgm:spPr/>
      <dgm:t>
        <a:bodyPr/>
        <a:lstStyle/>
        <a:p>
          <a:endParaRPr lang="en-US"/>
        </a:p>
      </dgm:t>
    </dgm:pt>
    <dgm:pt modelId="{9EFEDA0D-07D7-4249-A837-07BE866F1953}" type="sibTrans" cxnId="{D5033357-88D7-463C-92E6-DA6B8B2E918B}">
      <dgm:prSet phldrT="2" phldr="0"/>
      <dgm:spPr/>
      <dgm:t>
        <a:bodyPr/>
        <a:lstStyle/>
        <a:p>
          <a:r>
            <a:rPr lang="en-US"/>
            <a:t>2</a:t>
          </a:r>
        </a:p>
      </dgm:t>
    </dgm:pt>
    <dgm:pt modelId="{19AD325B-2AF4-4E0B-A57F-10CF5EF511EC}">
      <dgm:prSet/>
      <dgm:spPr/>
      <dgm:t>
        <a:bodyPr/>
        <a:lstStyle/>
        <a:p>
          <a:r>
            <a:rPr lang="en-GB"/>
            <a:t>Update homepage HTML to make buttons </a:t>
          </a:r>
          <a:endParaRPr lang="en-US"/>
        </a:p>
      </dgm:t>
    </dgm:pt>
    <dgm:pt modelId="{81489CF0-7C8D-4DA3-A866-CB605BCF09A1}" type="parTrans" cxnId="{078B16EC-E3C7-43B4-B35C-0F1E6C666F59}">
      <dgm:prSet/>
      <dgm:spPr/>
      <dgm:t>
        <a:bodyPr/>
        <a:lstStyle/>
        <a:p>
          <a:endParaRPr lang="en-US"/>
        </a:p>
      </dgm:t>
    </dgm:pt>
    <dgm:pt modelId="{E035D58B-7ACC-4DF5-9DA0-36F52A3C237E}" type="sibTrans" cxnId="{078B16EC-E3C7-43B4-B35C-0F1E6C666F59}">
      <dgm:prSet phldrT="3" phldr="0"/>
      <dgm:spPr/>
      <dgm:t>
        <a:bodyPr/>
        <a:lstStyle/>
        <a:p>
          <a:r>
            <a:rPr lang="en-US"/>
            <a:t>3</a:t>
          </a:r>
        </a:p>
      </dgm:t>
    </dgm:pt>
    <dgm:pt modelId="{4AB1AC5B-9A6D-7048-B535-99D3EBF498C8}" type="pres">
      <dgm:prSet presAssocID="{60C35C28-F000-4FE1-A56C-93B81BAB33AF}" presName="Name0" presStyleCnt="0">
        <dgm:presLayoutVars>
          <dgm:animLvl val="lvl"/>
          <dgm:resizeHandles val="exact"/>
        </dgm:presLayoutVars>
      </dgm:prSet>
      <dgm:spPr/>
    </dgm:pt>
    <dgm:pt modelId="{E9A1B456-B85A-2442-81FC-61AA0B2C90A0}" type="pres">
      <dgm:prSet presAssocID="{A4B706D9-FC2A-461E-BD69-05DE797D28AE}" presName="compositeNode" presStyleCnt="0">
        <dgm:presLayoutVars>
          <dgm:bulletEnabled val="1"/>
        </dgm:presLayoutVars>
      </dgm:prSet>
      <dgm:spPr/>
    </dgm:pt>
    <dgm:pt modelId="{58E258BA-C033-D44F-B456-D30FB5AD191C}" type="pres">
      <dgm:prSet presAssocID="{A4B706D9-FC2A-461E-BD69-05DE797D28AE}" presName="bgRect" presStyleLbl="bgAccFollowNode1" presStyleIdx="0" presStyleCnt="3"/>
      <dgm:spPr/>
    </dgm:pt>
    <dgm:pt modelId="{E4DE4719-28D9-2A49-BC49-9B4E97D3F13C}" type="pres">
      <dgm:prSet presAssocID="{6928D47A-C873-46D9-B0D3-EDEA5C27A43B}" presName="sibTransNodeCircle" presStyleLbl="alignNode1" presStyleIdx="0" presStyleCnt="6">
        <dgm:presLayoutVars>
          <dgm:chMax val="0"/>
          <dgm:bulletEnabled/>
        </dgm:presLayoutVars>
      </dgm:prSet>
      <dgm:spPr/>
    </dgm:pt>
    <dgm:pt modelId="{C2DC64CE-DF4F-2541-A2AE-31662B96EFE5}" type="pres">
      <dgm:prSet presAssocID="{A4B706D9-FC2A-461E-BD69-05DE797D28AE}" presName="bottomLine" presStyleLbl="alignNode1" presStyleIdx="1" presStyleCnt="6">
        <dgm:presLayoutVars/>
      </dgm:prSet>
      <dgm:spPr/>
    </dgm:pt>
    <dgm:pt modelId="{41910335-3DF0-3A44-8F11-EECB8FDBE85B}" type="pres">
      <dgm:prSet presAssocID="{A4B706D9-FC2A-461E-BD69-05DE797D28AE}" presName="nodeText" presStyleLbl="bgAccFollowNode1" presStyleIdx="0" presStyleCnt="3">
        <dgm:presLayoutVars>
          <dgm:bulletEnabled val="1"/>
        </dgm:presLayoutVars>
      </dgm:prSet>
      <dgm:spPr/>
    </dgm:pt>
    <dgm:pt modelId="{6FA9C8E9-0274-744F-8351-6F97F3D0BA56}" type="pres">
      <dgm:prSet presAssocID="{6928D47A-C873-46D9-B0D3-EDEA5C27A43B}" presName="sibTrans" presStyleCnt="0"/>
      <dgm:spPr/>
    </dgm:pt>
    <dgm:pt modelId="{FA645B40-B3FE-5548-90AF-40F4D2F5054F}" type="pres">
      <dgm:prSet presAssocID="{1E5E677A-600B-4887-AC98-22161BAEC6DE}" presName="compositeNode" presStyleCnt="0">
        <dgm:presLayoutVars>
          <dgm:bulletEnabled val="1"/>
        </dgm:presLayoutVars>
      </dgm:prSet>
      <dgm:spPr/>
    </dgm:pt>
    <dgm:pt modelId="{A6EC9578-7B19-0947-BC86-87B01A5B3813}" type="pres">
      <dgm:prSet presAssocID="{1E5E677A-600B-4887-AC98-22161BAEC6DE}" presName="bgRect" presStyleLbl="bgAccFollowNode1" presStyleIdx="1" presStyleCnt="3"/>
      <dgm:spPr/>
    </dgm:pt>
    <dgm:pt modelId="{6362430E-1C69-C245-9D39-1DA3CE233481}" type="pres">
      <dgm:prSet presAssocID="{9EFEDA0D-07D7-4249-A837-07BE866F1953}" presName="sibTransNodeCircle" presStyleLbl="alignNode1" presStyleIdx="2" presStyleCnt="6">
        <dgm:presLayoutVars>
          <dgm:chMax val="0"/>
          <dgm:bulletEnabled/>
        </dgm:presLayoutVars>
      </dgm:prSet>
      <dgm:spPr/>
    </dgm:pt>
    <dgm:pt modelId="{62173153-7EB0-1543-AF3A-6B54BFEED3D1}" type="pres">
      <dgm:prSet presAssocID="{1E5E677A-600B-4887-AC98-22161BAEC6DE}" presName="bottomLine" presStyleLbl="alignNode1" presStyleIdx="3" presStyleCnt="6">
        <dgm:presLayoutVars/>
      </dgm:prSet>
      <dgm:spPr/>
    </dgm:pt>
    <dgm:pt modelId="{DEB57080-60DB-AF41-82A3-471863E013C1}" type="pres">
      <dgm:prSet presAssocID="{1E5E677A-600B-4887-AC98-22161BAEC6DE}" presName="nodeText" presStyleLbl="bgAccFollowNode1" presStyleIdx="1" presStyleCnt="3">
        <dgm:presLayoutVars>
          <dgm:bulletEnabled val="1"/>
        </dgm:presLayoutVars>
      </dgm:prSet>
      <dgm:spPr/>
    </dgm:pt>
    <dgm:pt modelId="{FC10E849-575D-E943-A350-B8384C0B32E0}" type="pres">
      <dgm:prSet presAssocID="{9EFEDA0D-07D7-4249-A837-07BE866F1953}" presName="sibTrans" presStyleCnt="0"/>
      <dgm:spPr/>
    </dgm:pt>
    <dgm:pt modelId="{3C26D393-ADD3-3442-B070-E30193DC40C6}" type="pres">
      <dgm:prSet presAssocID="{19AD325B-2AF4-4E0B-A57F-10CF5EF511EC}" presName="compositeNode" presStyleCnt="0">
        <dgm:presLayoutVars>
          <dgm:bulletEnabled val="1"/>
        </dgm:presLayoutVars>
      </dgm:prSet>
      <dgm:spPr/>
    </dgm:pt>
    <dgm:pt modelId="{9FFC881B-AF2A-E94E-9DEC-2FCB34F63A0A}" type="pres">
      <dgm:prSet presAssocID="{19AD325B-2AF4-4E0B-A57F-10CF5EF511EC}" presName="bgRect" presStyleLbl="bgAccFollowNode1" presStyleIdx="2" presStyleCnt="3"/>
      <dgm:spPr/>
    </dgm:pt>
    <dgm:pt modelId="{02C7A63A-7E65-7346-AC57-31E2190E04B3}" type="pres">
      <dgm:prSet presAssocID="{E035D58B-7ACC-4DF5-9DA0-36F52A3C237E}" presName="sibTransNodeCircle" presStyleLbl="alignNode1" presStyleIdx="4" presStyleCnt="6">
        <dgm:presLayoutVars>
          <dgm:chMax val="0"/>
          <dgm:bulletEnabled/>
        </dgm:presLayoutVars>
      </dgm:prSet>
      <dgm:spPr/>
    </dgm:pt>
    <dgm:pt modelId="{48D8E9B7-35C4-3B43-9CF1-C9CA7EDBBA95}" type="pres">
      <dgm:prSet presAssocID="{19AD325B-2AF4-4E0B-A57F-10CF5EF511EC}" presName="bottomLine" presStyleLbl="alignNode1" presStyleIdx="5" presStyleCnt="6">
        <dgm:presLayoutVars/>
      </dgm:prSet>
      <dgm:spPr/>
    </dgm:pt>
    <dgm:pt modelId="{E79594D0-CD0A-DD48-BD20-7B6DEA98AB97}" type="pres">
      <dgm:prSet presAssocID="{19AD325B-2AF4-4E0B-A57F-10CF5EF511EC}" presName="nodeText" presStyleLbl="bgAccFollowNode1" presStyleIdx="2" presStyleCnt="3">
        <dgm:presLayoutVars>
          <dgm:bulletEnabled val="1"/>
        </dgm:presLayoutVars>
      </dgm:prSet>
      <dgm:spPr/>
    </dgm:pt>
  </dgm:ptLst>
  <dgm:cxnLst>
    <dgm:cxn modelId="{EA421202-C382-A24A-886B-CE06B9D0EEE8}" type="presOf" srcId="{6928D47A-C873-46D9-B0D3-EDEA5C27A43B}" destId="{E4DE4719-28D9-2A49-BC49-9B4E97D3F13C}" srcOrd="0" destOrd="0" presId="urn:microsoft.com/office/officeart/2016/7/layout/BasicLinearProcessNumbered"/>
    <dgm:cxn modelId="{E21CE806-290F-EB42-AEE2-B64919F58CF6}" type="presOf" srcId="{12C788F9-24CE-4727-A238-0455B670B51A}" destId="{41910335-3DF0-3A44-8F11-EECB8FDBE85B}" srcOrd="0" destOrd="1" presId="urn:microsoft.com/office/officeart/2016/7/layout/BasicLinearProcessNumbered"/>
    <dgm:cxn modelId="{D5033357-88D7-463C-92E6-DA6B8B2E918B}" srcId="{60C35C28-F000-4FE1-A56C-93B81BAB33AF}" destId="{1E5E677A-600B-4887-AC98-22161BAEC6DE}" srcOrd="1" destOrd="0" parTransId="{4AE886FB-35A2-45E3-A7D7-57E009ECCA81}" sibTransId="{9EFEDA0D-07D7-4249-A837-07BE866F1953}"/>
    <dgm:cxn modelId="{7A0AE35D-0875-B245-B0B2-BFDE511D310A}" type="presOf" srcId="{19AD325B-2AF4-4E0B-A57F-10CF5EF511EC}" destId="{9FFC881B-AF2A-E94E-9DEC-2FCB34F63A0A}" srcOrd="0" destOrd="0" presId="urn:microsoft.com/office/officeart/2016/7/layout/BasicLinearProcessNumbered"/>
    <dgm:cxn modelId="{09C6975E-BD0B-8645-BA68-8D9EC8232C38}" type="presOf" srcId="{9EFEDA0D-07D7-4249-A837-07BE866F1953}" destId="{6362430E-1C69-C245-9D39-1DA3CE233481}" srcOrd="0" destOrd="0" presId="urn:microsoft.com/office/officeart/2016/7/layout/BasicLinearProcessNumbered"/>
    <dgm:cxn modelId="{A807FC5F-AE2E-474B-8209-DB9193776EA1}" type="presOf" srcId="{19AD325B-2AF4-4E0B-A57F-10CF5EF511EC}" destId="{E79594D0-CD0A-DD48-BD20-7B6DEA98AB97}" srcOrd="1" destOrd="0" presId="urn:microsoft.com/office/officeart/2016/7/layout/BasicLinearProcessNumbered"/>
    <dgm:cxn modelId="{7BC56D63-49B7-4A20-96F0-4BD09BEBD6DD}" srcId="{A4B706D9-FC2A-461E-BD69-05DE797D28AE}" destId="{12C788F9-24CE-4727-A238-0455B670B51A}" srcOrd="0" destOrd="0" parTransId="{A8502979-C348-45C3-9D8E-8BD08C98F445}" sibTransId="{A304D0B2-9563-4F9B-B102-07C543171A0C}"/>
    <dgm:cxn modelId="{554F2683-62F6-3A4A-859B-E515B072EC2D}" type="presOf" srcId="{E035D58B-7ACC-4DF5-9DA0-36F52A3C237E}" destId="{02C7A63A-7E65-7346-AC57-31E2190E04B3}" srcOrd="0" destOrd="0" presId="urn:microsoft.com/office/officeart/2016/7/layout/BasicLinearProcessNumbered"/>
    <dgm:cxn modelId="{D8D901AD-AE9F-DE42-9870-189FDC6D6EAD}" type="presOf" srcId="{A4B706D9-FC2A-461E-BD69-05DE797D28AE}" destId="{41910335-3DF0-3A44-8F11-EECB8FDBE85B}" srcOrd="1" destOrd="0" presId="urn:microsoft.com/office/officeart/2016/7/layout/BasicLinearProcessNumbered"/>
    <dgm:cxn modelId="{916C44B5-7CC4-FB45-A6C0-9CC2661B5D5F}" type="presOf" srcId="{1E5E677A-600B-4887-AC98-22161BAEC6DE}" destId="{A6EC9578-7B19-0947-BC86-87B01A5B3813}" srcOrd="0" destOrd="0" presId="urn:microsoft.com/office/officeart/2016/7/layout/BasicLinearProcessNumbered"/>
    <dgm:cxn modelId="{15B8B5C0-3EC1-42D4-83CC-CAEC3995B00E}" srcId="{60C35C28-F000-4FE1-A56C-93B81BAB33AF}" destId="{A4B706D9-FC2A-461E-BD69-05DE797D28AE}" srcOrd="0" destOrd="0" parTransId="{C8719BA3-3A9A-4FD3-98B8-7B0D5C6CF171}" sibTransId="{6928D47A-C873-46D9-B0D3-EDEA5C27A43B}"/>
    <dgm:cxn modelId="{719D34C4-D508-1F4C-BC9E-E44DB8B48B98}" type="presOf" srcId="{1E5E677A-600B-4887-AC98-22161BAEC6DE}" destId="{DEB57080-60DB-AF41-82A3-471863E013C1}" srcOrd="1" destOrd="0" presId="urn:microsoft.com/office/officeart/2016/7/layout/BasicLinearProcessNumbered"/>
    <dgm:cxn modelId="{078B16EC-E3C7-43B4-B35C-0F1E6C666F59}" srcId="{60C35C28-F000-4FE1-A56C-93B81BAB33AF}" destId="{19AD325B-2AF4-4E0B-A57F-10CF5EF511EC}" srcOrd="2" destOrd="0" parTransId="{81489CF0-7C8D-4DA3-A866-CB605BCF09A1}" sibTransId="{E035D58B-7ACC-4DF5-9DA0-36F52A3C237E}"/>
    <dgm:cxn modelId="{CFDED0F7-9B4B-054E-82E0-8121B05EAD2A}" type="presOf" srcId="{A4B706D9-FC2A-461E-BD69-05DE797D28AE}" destId="{58E258BA-C033-D44F-B456-D30FB5AD191C}" srcOrd="0" destOrd="0" presId="urn:microsoft.com/office/officeart/2016/7/layout/BasicLinearProcessNumbered"/>
    <dgm:cxn modelId="{75CE63FD-20CE-B349-B679-919E73F3661F}" type="presOf" srcId="{60C35C28-F000-4FE1-A56C-93B81BAB33AF}" destId="{4AB1AC5B-9A6D-7048-B535-99D3EBF498C8}" srcOrd="0" destOrd="0" presId="urn:microsoft.com/office/officeart/2016/7/layout/BasicLinearProcessNumbered"/>
    <dgm:cxn modelId="{4A6BADDC-6D0A-3A4B-BF5F-6891B29B6D2D}" type="presParOf" srcId="{4AB1AC5B-9A6D-7048-B535-99D3EBF498C8}" destId="{E9A1B456-B85A-2442-81FC-61AA0B2C90A0}" srcOrd="0" destOrd="0" presId="urn:microsoft.com/office/officeart/2016/7/layout/BasicLinearProcessNumbered"/>
    <dgm:cxn modelId="{0D628F55-8389-8748-887B-95A7F0D64AD4}" type="presParOf" srcId="{E9A1B456-B85A-2442-81FC-61AA0B2C90A0}" destId="{58E258BA-C033-D44F-B456-D30FB5AD191C}" srcOrd="0" destOrd="0" presId="urn:microsoft.com/office/officeart/2016/7/layout/BasicLinearProcessNumbered"/>
    <dgm:cxn modelId="{C8DB6EEE-BEC9-EA48-8A99-3838DE0646DC}" type="presParOf" srcId="{E9A1B456-B85A-2442-81FC-61AA0B2C90A0}" destId="{E4DE4719-28D9-2A49-BC49-9B4E97D3F13C}" srcOrd="1" destOrd="0" presId="urn:microsoft.com/office/officeart/2016/7/layout/BasicLinearProcessNumbered"/>
    <dgm:cxn modelId="{6DC0D95F-2323-E142-A7CA-C8D1D07A7C50}" type="presParOf" srcId="{E9A1B456-B85A-2442-81FC-61AA0B2C90A0}" destId="{C2DC64CE-DF4F-2541-A2AE-31662B96EFE5}" srcOrd="2" destOrd="0" presId="urn:microsoft.com/office/officeart/2016/7/layout/BasicLinearProcessNumbered"/>
    <dgm:cxn modelId="{41078A63-F631-D94C-A257-60749988DB45}" type="presParOf" srcId="{E9A1B456-B85A-2442-81FC-61AA0B2C90A0}" destId="{41910335-3DF0-3A44-8F11-EECB8FDBE85B}" srcOrd="3" destOrd="0" presId="urn:microsoft.com/office/officeart/2016/7/layout/BasicLinearProcessNumbered"/>
    <dgm:cxn modelId="{C20C2DCF-6895-3847-B9D3-B08EF9ADCDC9}" type="presParOf" srcId="{4AB1AC5B-9A6D-7048-B535-99D3EBF498C8}" destId="{6FA9C8E9-0274-744F-8351-6F97F3D0BA56}" srcOrd="1" destOrd="0" presId="urn:microsoft.com/office/officeart/2016/7/layout/BasicLinearProcessNumbered"/>
    <dgm:cxn modelId="{66D3464B-35ED-DF46-BEDD-4A603D8DCE56}" type="presParOf" srcId="{4AB1AC5B-9A6D-7048-B535-99D3EBF498C8}" destId="{FA645B40-B3FE-5548-90AF-40F4D2F5054F}" srcOrd="2" destOrd="0" presId="urn:microsoft.com/office/officeart/2016/7/layout/BasicLinearProcessNumbered"/>
    <dgm:cxn modelId="{971F8CD4-AF8A-A54B-A3AB-4BE9994B31F8}" type="presParOf" srcId="{FA645B40-B3FE-5548-90AF-40F4D2F5054F}" destId="{A6EC9578-7B19-0947-BC86-87B01A5B3813}" srcOrd="0" destOrd="0" presId="urn:microsoft.com/office/officeart/2016/7/layout/BasicLinearProcessNumbered"/>
    <dgm:cxn modelId="{58E1D6F4-BC04-874C-906C-58F982850DEF}" type="presParOf" srcId="{FA645B40-B3FE-5548-90AF-40F4D2F5054F}" destId="{6362430E-1C69-C245-9D39-1DA3CE233481}" srcOrd="1" destOrd="0" presId="urn:microsoft.com/office/officeart/2016/7/layout/BasicLinearProcessNumbered"/>
    <dgm:cxn modelId="{14CA7EB5-4969-D348-BE82-81F8DC793674}" type="presParOf" srcId="{FA645B40-B3FE-5548-90AF-40F4D2F5054F}" destId="{62173153-7EB0-1543-AF3A-6B54BFEED3D1}" srcOrd="2" destOrd="0" presId="urn:microsoft.com/office/officeart/2016/7/layout/BasicLinearProcessNumbered"/>
    <dgm:cxn modelId="{CFC853BE-FC72-4343-B81C-270EF9D93635}" type="presParOf" srcId="{FA645B40-B3FE-5548-90AF-40F4D2F5054F}" destId="{DEB57080-60DB-AF41-82A3-471863E013C1}" srcOrd="3" destOrd="0" presId="urn:microsoft.com/office/officeart/2016/7/layout/BasicLinearProcessNumbered"/>
    <dgm:cxn modelId="{755A87D8-3E96-8D46-A4BE-9916876581DA}" type="presParOf" srcId="{4AB1AC5B-9A6D-7048-B535-99D3EBF498C8}" destId="{FC10E849-575D-E943-A350-B8384C0B32E0}" srcOrd="3" destOrd="0" presId="urn:microsoft.com/office/officeart/2016/7/layout/BasicLinearProcessNumbered"/>
    <dgm:cxn modelId="{D7B45D16-08C3-2E4C-84F9-4D46B7593CA5}" type="presParOf" srcId="{4AB1AC5B-9A6D-7048-B535-99D3EBF498C8}" destId="{3C26D393-ADD3-3442-B070-E30193DC40C6}" srcOrd="4" destOrd="0" presId="urn:microsoft.com/office/officeart/2016/7/layout/BasicLinearProcessNumbered"/>
    <dgm:cxn modelId="{C96EBCF3-BE6C-EF42-96E3-3A7B59E8DAD8}" type="presParOf" srcId="{3C26D393-ADD3-3442-B070-E30193DC40C6}" destId="{9FFC881B-AF2A-E94E-9DEC-2FCB34F63A0A}" srcOrd="0" destOrd="0" presId="urn:microsoft.com/office/officeart/2016/7/layout/BasicLinearProcessNumbered"/>
    <dgm:cxn modelId="{7F5925F8-3637-CE48-89A5-02205E7FBCC1}" type="presParOf" srcId="{3C26D393-ADD3-3442-B070-E30193DC40C6}" destId="{02C7A63A-7E65-7346-AC57-31E2190E04B3}" srcOrd="1" destOrd="0" presId="urn:microsoft.com/office/officeart/2016/7/layout/BasicLinearProcessNumbered"/>
    <dgm:cxn modelId="{49307C9A-0085-E843-BB2D-1DE9C40A8A85}" type="presParOf" srcId="{3C26D393-ADD3-3442-B070-E30193DC40C6}" destId="{48D8E9B7-35C4-3B43-9CF1-C9CA7EDBBA95}" srcOrd="2" destOrd="0" presId="urn:microsoft.com/office/officeart/2016/7/layout/BasicLinearProcessNumbered"/>
    <dgm:cxn modelId="{0A2B7908-FD19-CE45-851F-B51F83FEEA8C}" type="presParOf" srcId="{3C26D393-ADD3-3442-B070-E30193DC40C6}" destId="{E79594D0-CD0A-DD48-BD20-7B6DEA98AB9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6"/>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GB" sz="1700" kern="1200" dirty="0"/>
            <a:t>An introduction to Coding with  go</a:t>
          </a:r>
          <a:r>
            <a:rPr lang="en-gb" sz="1700" kern="1200" dirty="0"/>
            <a:t>. </a:t>
          </a:r>
        </a:p>
      </dsp:txBody>
      <dsp:txXfrm>
        <a:off x="35606" y="2695306"/>
        <a:ext cx="2981250" cy="720000"/>
      </dsp:txXfrm>
    </dsp:sp>
    <dsp:sp modelId="{BCD8CDD9-0C56-4401-ADB1-8B48DAB2C96F}">
      <dsp:nvSpPr>
        <dsp:cNvPr id="0" name=""/>
        <dsp:cNvSpPr/>
      </dsp:nvSpPr>
      <dsp:spPr>
        <a:xfrm>
          <a:off x="4119918" y="310306"/>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GB" sz="1700" kern="1200" dirty="0"/>
            <a:t>You will create your own website.</a:t>
          </a:r>
          <a:endParaRPr lang="en-gb" sz="1700" kern="1200" dirty="0"/>
        </a:p>
      </dsp:txBody>
      <dsp:txXfrm>
        <a:off x="3538574" y="2695306"/>
        <a:ext cx="2981250" cy="720000"/>
      </dsp:txXfrm>
    </dsp:sp>
    <dsp:sp modelId="{FF93E135-77D6-48A0-8871-9BC93D705D06}">
      <dsp:nvSpPr>
        <dsp:cNvPr id="0" name=""/>
        <dsp:cNvSpPr/>
      </dsp:nvSpPr>
      <dsp:spPr>
        <a:xfrm>
          <a:off x="7622887" y="310306"/>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GB" sz="1700" kern="1200" dirty="0"/>
            <a:t>You will be confident to continue learning to code</a:t>
          </a:r>
          <a:endParaRPr lang="en-gb" sz="1700" kern="1200" dirty="0"/>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0CD72-AED1-694F-B705-241CF622F940}">
      <dsp:nvSpPr>
        <dsp:cNvPr id="0" name=""/>
        <dsp:cNvSpPr/>
      </dsp:nvSpPr>
      <dsp:spPr>
        <a:xfrm>
          <a:off x="0" y="884050"/>
          <a:ext cx="5641974" cy="148297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GB" sz="6500" kern="1200"/>
            <a:t>Arrays</a:t>
          </a:r>
          <a:endParaRPr lang="en-US" sz="6500" kern="1200"/>
        </a:p>
      </dsp:txBody>
      <dsp:txXfrm>
        <a:off x="72393" y="956443"/>
        <a:ext cx="5497188" cy="1338188"/>
      </dsp:txXfrm>
    </dsp:sp>
    <dsp:sp modelId="{B589DA8E-7E06-2741-A1E9-16EF37DF471D}">
      <dsp:nvSpPr>
        <dsp:cNvPr id="0" name=""/>
        <dsp:cNvSpPr/>
      </dsp:nvSpPr>
      <dsp:spPr>
        <a:xfrm>
          <a:off x="0" y="2554225"/>
          <a:ext cx="5641974" cy="1482974"/>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GB" sz="6500" kern="1200"/>
            <a:t>Slices</a:t>
          </a:r>
          <a:endParaRPr lang="en-US" sz="6500" kern="1200"/>
        </a:p>
      </dsp:txBody>
      <dsp:txXfrm>
        <a:off x="72393" y="2626618"/>
        <a:ext cx="5497188" cy="13381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85F4B-25B6-457B-AF0E-979B4ACC7F2B}">
      <dsp:nvSpPr>
        <dsp:cNvPr id="0" name=""/>
        <dsp:cNvSpPr/>
      </dsp:nvSpPr>
      <dsp:spPr>
        <a:xfrm>
          <a:off x="77500"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232B4-089A-4E4F-95BC-FBB832A9D60A}">
      <dsp:nvSpPr>
        <dsp:cNvPr id="0" name=""/>
        <dsp:cNvSpPr/>
      </dsp:nvSpPr>
      <dsp:spPr>
        <a:xfrm>
          <a:off x="343428" y="1644128"/>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F6E81D-B14D-4733-BDDB-106CB8E5E35A}">
      <dsp:nvSpPr>
        <dsp:cNvPr id="0" name=""/>
        <dsp:cNvSpPr/>
      </dsp:nvSpPr>
      <dsp:spPr>
        <a:xfrm>
          <a:off x="1615178"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a:t>Whenever opening/reading a file it should be closed. This is to prevent the file from taking up memory space unnecessarily which will cause a </a:t>
          </a:r>
          <a:r>
            <a:rPr lang="en-GB" sz="1700" b="1" kern="1200"/>
            <a:t>memory leak</a:t>
          </a:r>
          <a:r>
            <a:rPr lang="en-GB" sz="1700" kern="1200"/>
            <a:t>.</a:t>
          </a:r>
          <a:endParaRPr lang="en-US" sz="1700" kern="1200"/>
        </a:p>
      </dsp:txBody>
      <dsp:txXfrm>
        <a:off x="1615178" y="1378201"/>
        <a:ext cx="2984904" cy="1266322"/>
      </dsp:txXfrm>
    </dsp:sp>
    <dsp:sp modelId="{AA686BE9-CCF1-4194-8904-6789B5A9CDBE}">
      <dsp:nvSpPr>
        <dsp:cNvPr id="0" name=""/>
        <dsp:cNvSpPr/>
      </dsp:nvSpPr>
      <dsp:spPr>
        <a:xfrm>
          <a:off x="5120179"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03CC7-CB93-4755-BAD6-E59757E39958}">
      <dsp:nvSpPr>
        <dsp:cNvPr id="0" name=""/>
        <dsp:cNvSpPr/>
      </dsp:nvSpPr>
      <dsp:spPr>
        <a:xfrm>
          <a:off x="5386107" y="1644128"/>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6A82EA-4CBC-4BAE-B7B6-4923FF1B1FA8}">
      <dsp:nvSpPr>
        <dsp:cNvPr id="0" name=""/>
        <dsp:cNvSpPr/>
      </dsp:nvSpPr>
      <dsp:spPr>
        <a:xfrm>
          <a:off x="6657857"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a:t>A memory leak is a failure in a program to release discarded memory, causing impaired performance or failure.</a:t>
          </a:r>
          <a:endParaRPr lang="en-US" sz="1700" kern="1200"/>
        </a:p>
      </dsp:txBody>
      <dsp:txXfrm>
        <a:off x="6657857" y="1378201"/>
        <a:ext cx="2984904" cy="12663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8194-D72C-4509-881F-C7860D62F939}">
      <dsp:nvSpPr>
        <dsp:cNvPr id="0" name=""/>
        <dsp:cNvSpPr/>
      </dsp:nvSpPr>
      <dsp:spPr>
        <a:xfrm>
          <a:off x="77500"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CCA8B-F942-41D2-B619-7439021E271F}">
      <dsp:nvSpPr>
        <dsp:cNvPr id="0" name=""/>
        <dsp:cNvSpPr/>
      </dsp:nvSpPr>
      <dsp:spPr>
        <a:xfrm>
          <a:off x="343428" y="1644128"/>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F836C9-824B-4A0C-93A9-7FFFE207217B}">
      <dsp:nvSpPr>
        <dsp:cNvPr id="0" name=""/>
        <dsp:cNvSpPr/>
      </dsp:nvSpPr>
      <dsp:spPr>
        <a:xfrm>
          <a:off x="1615178"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Run our function to see what comes up on the terminal!</a:t>
          </a:r>
          <a:endParaRPr lang="en-US" sz="2400" kern="1200"/>
        </a:p>
      </dsp:txBody>
      <dsp:txXfrm>
        <a:off x="1615178" y="1378201"/>
        <a:ext cx="2984904" cy="1266322"/>
      </dsp:txXfrm>
    </dsp:sp>
    <dsp:sp modelId="{652A4322-22B8-4EF0-BAA3-E41E7C6FC5C6}">
      <dsp:nvSpPr>
        <dsp:cNvPr id="0" name=""/>
        <dsp:cNvSpPr/>
      </dsp:nvSpPr>
      <dsp:spPr>
        <a:xfrm>
          <a:off x="5120179"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5AAF-F3FE-4C1F-BC12-79F59F5C7F25}">
      <dsp:nvSpPr>
        <dsp:cNvPr id="0" name=""/>
        <dsp:cNvSpPr/>
      </dsp:nvSpPr>
      <dsp:spPr>
        <a:xfrm>
          <a:off x="5386107" y="1644128"/>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30F30A-2A60-4B7B-9155-B9CADF914395}">
      <dsp:nvSpPr>
        <dsp:cNvPr id="0" name=""/>
        <dsp:cNvSpPr/>
      </dsp:nvSpPr>
      <dsp:spPr>
        <a:xfrm>
          <a:off x="6657857"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We should a loooong slice contain all our recipes </a:t>
          </a:r>
          <a:endParaRPr lang="en-US" sz="2400" kern="1200"/>
        </a:p>
      </dsp:txBody>
      <dsp:txXfrm>
        <a:off x="6657857" y="1378201"/>
        <a:ext cx="2984904" cy="12663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85F4B-25B6-457B-AF0E-979B4ACC7F2B}">
      <dsp:nvSpPr>
        <dsp:cNvPr id="0" name=""/>
        <dsp:cNvSpPr/>
      </dsp:nvSpPr>
      <dsp:spPr>
        <a:xfrm>
          <a:off x="77500"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232B4-089A-4E4F-95BC-FBB832A9D60A}">
      <dsp:nvSpPr>
        <dsp:cNvPr id="0" name=""/>
        <dsp:cNvSpPr/>
      </dsp:nvSpPr>
      <dsp:spPr>
        <a:xfrm>
          <a:off x="343428" y="1644128"/>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F6E81D-B14D-4733-BDDB-106CB8E5E35A}">
      <dsp:nvSpPr>
        <dsp:cNvPr id="0" name=""/>
        <dsp:cNvSpPr/>
      </dsp:nvSpPr>
      <dsp:spPr>
        <a:xfrm>
          <a:off x="1615178"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a:t>Whenever opening/reading a file it should be closed. This is to prevent the file from taking up memory space unnecessarily which will cause a </a:t>
          </a:r>
          <a:r>
            <a:rPr lang="en-GB" sz="1700" b="1" kern="1200"/>
            <a:t>memory leak</a:t>
          </a:r>
          <a:r>
            <a:rPr lang="en-GB" sz="1700" kern="1200"/>
            <a:t>.</a:t>
          </a:r>
          <a:endParaRPr lang="en-US" sz="1700" kern="1200"/>
        </a:p>
      </dsp:txBody>
      <dsp:txXfrm>
        <a:off x="1615178" y="1378201"/>
        <a:ext cx="2984904" cy="1266322"/>
      </dsp:txXfrm>
    </dsp:sp>
    <dsp:sp modelId="{AA686BE9-CCF1-4194-8904-6789B5A9CDBE}">
      <dsp:nvSpPr>
        <dsp:cNvPr id="0" name=""/>
        <dsp:cNvSpPr/>
      </dsp:nvSpPr>
      <dsp:spPr>
        <a:xfrm>
          <a:off x="5120179"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03CC7-CB93-4755-BAD6-E59757E39958}">
      <dsp:nvSpPr>
        <dsp:cNvPr id="0" name=""/>
        <dsp:cNvSpPr/>
      </dsp:nvSpPr>
      <dsp:spPr>
        <a:xfrm>
          <a:off x="5386107" y="1644128"/>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6A82EA-4CBC-4BAE-B7B6-4923FF1B1FA8}">
      <dsp:nvSpPr>
        <dsp:cNvPr id="0" name=""/>
        <dsp:cNvSpPr/>
      </dsp:nvSpPr>
      <dsp:spPr>
        <a:xfrm>
          <a:off x="6657857"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a:t>A memory leak is a failure in a program to release discarded memory, causing impaired performance or failure.</a:t>
          </a:r>
          <a:endParaRPr lang="en-US" sz="1700" kern="1200"/>
        </a:p>
      </dsp:txBody>
      <dsp:txXfrm>
        <a:off x="6657857" y="1378201"/>
        <a:ext cx="2984904" cy="12663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8194-D72C-4509-881F-C7860D62F939}">
      <dsp:nvSpPr>
        <dsp:cNvPr id="0" name=""/>
        <dsp:cNvSpPr/>
      </dsp:nvSpPr>
      <dsp:spPr>
        <a:xfrm>
          <a:off x="77500"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CCA8B-F942-41D2-B619-7439021E271F}">
      <dsp:nvSpPr>
        <dsp:cNvPr id="0" name=""/>
        <dsp:cNvSpPr/>
      </dsp:nvSpPr>
      <dsp:spPr>
        <a:xfrm>
          <a:off x="343428" y="1644128"/>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F836C9-824B-4A0C-93A9-7FFFE207217B}">
      <dsp:nvSpPr>
        <dsp:cNvPr id="0" name=""/>
        <dsp:cNvSpPr/>
      </dsp:nvSpPr>
      <dsp:spPr>
        <a:xfrm>
          <a:off x="1615178"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Run our function to see what comes up on the terminal!</a:t>
          </a:r>
          <a:endParaRPr lang="en-US" sz="2400" kern="1200"/>
        </a:p>
      </dsp:txBody>
      <dsp:txXfrm>
        <a:off x="1615178" y="1378201"/>
        <a:ext cx="2984904" cy="1266322"/>
      </dsp:txXfrm>
    </dsp:sp>
    <dsp:sp modelId="{652A4322-22B8-4EF0-BAA3-E41E7C6FC5C6}">
      <dsp:nvSpPr>
        <dsp:cNvPr id="0" name=""/>
        <dsp:cNvSpPr/>
      </dsp:nvSpPr>
      <dsp:spPr>
        <a:xfrm>
          <a:off x="5120179" y="1378201"/>
          <a:ext cx="1266322" cy="12663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5AAF-F3FE-4C1F-BC12-79F59F5C7F25}">
      <dsp:nvSpPr>
        <dsp:cNvPr id="0" name=""/>
        <dsp:cNvSpPr/>
      </dsp:nvSpPr>
      <dsp:spPr>
        <a:xfrm>
          <a:off x="5386107" y="1644128"/>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30F30A-2A60-4B7B-9155-B9CADF914395}">
      <dsp:nvSpPr>
        <dsp:cNvPr id="0" name=""/>
        <dsp:cNvSpPr/>
      </dsp:nvSpPr>
      <dsp:spPr>
        <a:xfrm>
          <a:off x="6657857" y="1378201"/>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We should a loooong slice contain all our recipes </a:t>
          </a:r>
          <a:endParaRPr lang="en-US" sz="2400" kern="1200"/>
        </a:p>
      </dsp:txBody>
      <dsp:txXfrm>
        <a:off x="6657857" y="1378201"/>
        <a:ext cx="2984904" cy="12663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0D8D9-5F0E-5E43-8F6B-2F556124A9F8}">
      <dsp:nvSpPr>
        <dsp:cNvPr id="0" name=""/>
        <dsp:cNvSpPr/>
      </dsp:nvSpPr>
      <dsp:spPr>
        <a:xfrm>
          <a:off x="0" y="512862"/>
          <a:ext cx="9720262"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We learnt what some of the HTML tags means</a:t>
          </a:r>
          <a:endParaRPr lang="en-US" sz="3000" kern="1200"/>
        </a:p>
      </dsp:txBody>
      <dsp:txXfrm>
        <a:off x="33412" y="546274"/>
        <a:ext cx="9653438" cy="617626"/>
      </dsp:txXfrm>
    </dsp:sp>
    <dsp:sp modelId="{5ED7F73B-EFB6-4C4B-A601-7B98A8223E7A}">
      <dsp:nvSpPr>
        <dsp:cNvPr id="0" name=""/>
        <dsp:cNvSpPr/>
      </dsp:nvSpPr>
      <dsp:spPr>
        <a:xfrm>
          <a:off x="0" y="1283712"/>
          <a:ext cx="9720262"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We used Templates to add our Go variables into our HTML</a:t>
          </a:r>
          <a:endParaRPr lang="en-US" sz="3000" kern="1200"/>
        </a:p>
      </dsp:txBody>
      <dsp:txXfrm>
        <a:off x="33412" y="1317124"/>
        <a:ext cx="9653438" cy="617626"/>
      </dsp:txXfrm>
    </dsp:sp>
    <dsp:sp modelId="{92F80A11-EFCB-FA46-893B-59A326216453}">
      <dsp:nvSpPr>
        <dsp:cNvPr id="0" name=""/>
        <dsp:cNvSpPr/>
      </dsp:nvSpPr>
      <dsp:spPr>
        <a:xfrm>
          <a:off x="0" y="2054562"/>
          <a:ext cx="9720262"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We learnt what {{.}} and {{range .VarName}} {{end}} means</a:t>
          </a:r>
          <a:endParaRPr lang="en-US" sz="3000" kern="1200"/>
        </a:p>
      </dsp:txBody>
      <dsp:txXfrm>
        <a:off x="33412" y="2087974"/>
        <a:ext cx="9653438" cy="617626"/>
      </dsp:txXfrm>
    </dsp:sp>
    <dsp:sp modelId="{A58C1BF3-4A46-1A48-872F-04A5E9D69442}">
      <dsp:nvSpPr>
        <dsp:cNvPr id="0" name=""/>
        <dsp:cNvSpPr/>
      </dsp:nvSpPr>
      <dsp:spPr>
        <a:xfrm>
          <a:off x="0" y="2825412"/>
          <a:ext cx="9720262"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We updated our server to handle several requests </a:t>
          </a:r>
          <a:endParaRPr lang="en-US" sz="3000" kern="1200"/>
        </a:p>
      </dsp:txBody>
      <dsp:txXfrm>
        <a:off x="33412" y="2858824"/>
        <a:ext cx="9653438" cy="6176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258BA-C033-D44F-B456-D30FB5AD191C}">
      <dsp:nvSpPr>
        <dsp:cNvPr id="0" name=""/>
        <dsp:cNvSpPr/>
      </dsp:nvSpPr>
      <dsp:spPr>
        <a:xfrm>
          <a:off x="0" y="0"/>
          <a:ext cx="3037581" cy="4022725"/>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6822" tIns="330200" rIns="236822" bIns="330200" numCol="1" spcCol="1270" anchor="t" anchorCtr="0">
          <a:noAutofit/>
        </a:bodyPr>
        <a:lstStyle/>
        <a:p>
          <a:pPr marL="0" lvl="0" indent="0" algn="l" defTabSz="1066800">
            <a:lnSpc>
              <a:spcPct val="90000"/>
            </a:lnSpc>
            <a:spcBef>
              <a:spcPct val="0"/>
            </a:spcBef>
            <a:spcAft>
              <a:spcPct val="35000"/>
            </a:spcAft>
            <a:buNone/>
          </a:pPr>
          <a:r>
            <a:rPr lang="en-GB" sz="2400" kern="1200"/>
            <a:t>Create handler function for recipe pages</a:t>
          </a:r>
          <a:endParaRPr lang="en-US" sz="2400" kern="1200"/>
        </a:p>
        <a:p>
          <a:pPr marL="171450" lvl="1" indent="-171450" algn="l" defTabSz="844550">
            <a:lnSpc>
              <a:spcPct val="90000"/>
            </a:lnSpc>
            <a:spcBef>
              <a:spcPct val="0"/>
            </a:spcBef>
            <a:spcAft>
              <a:spcPct val="15000"/>
            </a:spcAft>
            <a:buChar char="•"/>
          </a:pPr>
          <a:r>
            <a:rPr lang="en-GB" sz="1900" kern="1200"/>
            <a:t>Routing logic for the different recipe end points</a:t>
          </a:r>
          <a:endParaRPr lang="en-US" sz="1900" kern="1200"/>
        </a:p>
      </dsp:txBody>
      <dsp:txXfrm>
        <a:off x="0" y="1528635"/>
        <a:ext cx="3037581" cy="2413635"/>
      </dsp:txXfrm>
    </dsp:sp>
    <dsp:sp modelId="{E4DE4719-28D9-2A49-BC49-9B4E97D3F13C}">
      <dsp:nvSpPr>
        <dsp:cNvPr id="0" name=""/>
        <dsp:cNvSpPr/>
      </dsp:nvSpPr>
      <dsp:spPr>
        <a:xfrm>
          <a:off x="915382" y="402272"/>
          <a:ext cx="1206817" cy="1206817"/>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088" tIns="12700" rIns="9408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92116" y="579006"/>
        <a:ext cx="853349" cy="853349"/>
      </dsp:txXfrm>
    </dsp:sp>
    <dsp:sp modelId="{C2DC64CE-DF4F-2541-A2AE-31662B96EFE5}">
      <dsp:nvSpPr>
        <dsp:cNvPr id="0" name=""/>
        <dsp:cNvSpPr/>
      </dsp:nvSpPr>
      <dsp:spPr>
        <a:xfrm>
          <a:off x="0" y="4022653"/>
          <a:ext cx="3037581" cy="72"/>
        </a:xfrm>
        <a:prstGeom prst="rect">
          <a:avLst/>
        </a:prstGeom>
        <a:solidFill>
          <a:schemeClr val="accent2">
            <a:hueOff val="-264675"/>
            <a:satOff val="298"/>
            <a:lumOff val="706"/>
            <a:alphaOff val="0"/>
          </a:schemeClr>
        </a:solidFill>
        <a:ln w="15875" cap="flat" cmpd="sng" algn="ctr">
          <a:solidFill>
            <a:schemeClr val="accent2">
              <a:hueOff val="-264675"/>
              <a:satOff val="298"/>
              <a:lumOff val="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EC9578-7B19-0947-BC86-87B01A5B3813}">
      <dsp:nvSpPr>
        <dsp:cNvPr id="0" name=""/>
        <dsp:cNvSpPr/>
      </dsp:nvSpPr>
      <dsp:spPr>
        <a:xfrm>
          <a:off x="3341340" y="0"/>
          <a:ext cx="3037581" cy="4022725"/>
        </a:xfrm>
        <a:prstGeom prst="rect">
          <a:avLst/>
        </a:prstGeom>
        <a:solidFill>
          <a:schemeClr val="accent2">
            <a:tint val="40000"/>
            <a:alpha val="90000"/>
            <a:hueOff val="-920933"/>
            <a:satOff val="6135"/>
            <a:lumOff val="561"/>
            <a:alphaOff val="0"/>
          </a:schemeClr>
        </a:solidFill>
        <a:ln w="1587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6822" tIns="330200" rIns="236822" bIns="330200" numCol="1" spcCol="1270" anchor="t" anchorCtr="0">
          <a:noAutofit/>
        </a:bodyPr>
        <a:lstStyle/>
        <a:p>
          <a:pPr marL="0" lvl="0" indent="0" algn="l" defTabSz="1066800">
            <a:lnSpc>
              <a:spcPct val="90000"/>
            </a:lnSpc>
            <a:spcBef>
              <a:spcPct val="0"/>
            </a:spcBef>
            <a:spcAft>
              <a:spcPct val="35000"/>
            </a:spcAft>
            <a:buNone/>
          </a:pPr>
          <a:r>
            <a:rPr lang="en-GB" sz="2400" kern="1200"/>
            <a:t>Create the HTML for the recipe page</a:t>
          </a:r>
          <a:endParaRPr lang="en-US" sz="2400" kern="1200"/>
        </a:p>
      </dsp:txBody>
      <dsp:txXfrm>
        <a:off x="3341340" y="1528635"/>
        <a:ext cx="3037581" cy="2413635"/>
      </dsp:txXfrm>
    </dsp:sp>
    <dsp:sp modelId="{6362430E-1C69-C245-9D39-1DA3CE233481}">
      <dsp:nvSpPr>
        <dsp:cNvPr id="0" name=""/>
        <dsp:cNvSpPr/>
      </dsp:nvSpPr>
      <dsp:spPr>
        <a:xfrm>
          <a:off x="4256722" y="402272"/>
          <a:ext cx="1206817" cy="1206817"/>
        </a:xfrm>
        <a:prstGeom prst="ellipse">
          <a:avLst/>
        </a:prstGeom>
        <a:solidFill>
          <a:schemeClr val="accent2">
            <a:hueOff val="-529349"/>
            <a:satOff val="597"/>
            <a:lumOff val="1412"/>
            <a:alphaOff val="0"/>
          </a:schemeClr>
        </a:solidFill>
        <a:ln w="15875" cap="flat" cmpd="sng" algn="ctr">
          <a:solidFill>
            <a:schemeClr val="accent2">
              <a:hueOff val="-529349"/>
              <a:satOff val="597"/>
              <a:lumOff val="14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088" tIns="12700" rIns="9408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33456" y="579006"/>
        <a:ext cx="853349" cy="853349"/>
      </dsp:txXfrm>
    </dsp:sp>
    <dsp:sp modelId="{62173153-7EB0-1543-AF3A-6B54BFEED3D1}">
      <dsp:nvSpPr>
        <dsp:cNvPr id="0" name=""/>
        <dsp:cNvSpPr/>
      </dsp:nvSpPr>
      <dsp:spPr>
        <a:xfrm>
          <a:off x="3341340" y="4022653"/>
          <a:ext cx="3037581" cy="72"/>
        </a:xfrm>
        <a:prstGeom prst="rect">
          <a:avLst/>
        </a:prstGeom>
        <a:solidFill>
          <a:schemeClr val="accent2">
            <a:hueOff val="-794024"/>
            <a:satOff val="895"/>
            <a:lumOff val="2118"/>
            <a:alphaOff val="0"/>
          </a:schemeClr>
        </a:solidFill>
        <a:ln w="15875" cap="flat" cmpd="sng" algn="ctr">
          <a:solidFill>
            <a:schemeClr val="accent2">
              <a:hueOff val="-794024"/>
              <a:satOff val="895"/>
              <a:lumOff val="2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C881B-AF2A-E94E-9DEC-2FCB34F63A0A}">
      <dsp:nvSpPr>
        <dsp:cNvPr id="0" name=""/>
        <dsp:cNvSpPr/>
      </dsp:nvSpPr>
      <dsp:spPr>
        <a:xfrm>
          <a:off x="6682680" y="0"/>
          <a:ext cx="3037581" cy="4022725"/>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6822" tIns="330200" rIns="236822" bIns="330200" numCol="1" spcCol="1270" anchor="t" anchorCtr="0">
          <a:noAutofit/>
        </a:bodyPr>
        <a:lstStyle/>
        <a:p>
          <a:pPr marL="0" lvl="0" indent="0" algn="l" defTabSz="1066800">
            <a:lnSpc>
              <a:spcPct val="90000"/>
            </a:lnSpc>
            <a:spcBef>
              <a:spcPct val="0"/>
            </a:spcBef>
            <a:spcAft>
              <a:spcPct val="35000"/>
            </a:spcAft>
            <a:buNone/>
          </a:pPr>
          <a:r>
            <a:rPr lang="en-GB" sz="2400" kern="1200"/>
            <a:t>Update homepage HTML to make buttons </a:t>
          </a:r>
          <a:endParaRPr lang="en-US" sz="2400" kern="1200"/>
        </a:p>
      </dsp:txBody>
      <dsp:txXfrm>
        <a:off x="6682680" y="1528635"/>
        <a:ext cx="3037581" cy="2413635"/>
      </dsp:txXfrm>
    </dsp:sp>
    <dsp:sp modelId="{02C7A63A-7E65-7346-AC57-31E2190E04B3}">
      <dsp:nvSpPr>
        <dsp:cNvPr id="0" name=""/>
        <dsp:cNvSpPr/>
      </dsp:nvSpPr>
      <dsp:spPr>
        <a:xfrm>
          <a:off x="7598062" y="402272"/>
          <a:ext cx="1206817" cy="1206817"/>
        </a:xfrm>
        <a:prstGeom prst="ellipse">
          <a:avLst/>
        </a:prstGeom>
        <a:solidFill>
          <a:schemeClr val="accent2">
            <a:hueOff val="-1058698"/>
            <a:satOff val="1194"/>
            <a:lumOff val="2824"/>
            <a:alphaOff val="0"/>
          </a:schemeClr>
        </a:solidFill>
        <a:ln w="15875" cap="flat" cmpd="sng" algn="ctr">
          <a:solidFill>
            <a:schemeClr val="accent2">
              <a:hueOff val="-1058698"/>
              <a:satOff val="1194"/>
              <a:lumOff val="28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088" tIns="12700" rIns="9408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74796" y="579006"/>
        <a:ext cx="853349" cy="853349"/>
      </dsp:txXfrm>
    </dsp:sp>
    <dsp:sp modelId="{48D8E9B7-35C4-3B43-9CF1-C9CA7EDBBA95}">
      <dsp:nvSpPr>
        <dsp:cNvPr id="0" name=""/>
        <dsp:cNvSpPr/>
      </dsp:nvSpPr>
      <dsp:spPr>
        <a:xfrm>
          <a:off x="6682680" y="4022653"/>
          <a:ext cx="3037581" cy="72"/>
        </a:xfrm>
        <a:prstGeom prst="rect">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F5C5BD-8AB6-4E5F-8616-0B1D32D0FBFD}" type="datetime1">
              <a:rPr lang="en-US" smtClean="0"/>
              <a:t>7/18/23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3DD49AE-E876-4130-BF53-6229B9820536}" type="datetime1">
              <a:rPr lang="en-US" smtClean="0"/>
              <a:t>7/18/23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endParaRPr lang="en-US"/>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3</a:t>
            </a:fld>
            <a:endParaRPr lang="en-US"/>
          </a:p>
        </p:txBody>
      </p:sp>
    </p:spTree>
    <p:extLst>
      <p:ext uri="{BB962C8B-B14F-4D97-AF65-F5344CB8AC3E}">
        <p14:creationId xmlns:p14="http://schemas.microsoft.com/office/powerpoint/2010/main" val="1112662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35</a:t>
            </a:fld>
            <a:endParaRPr lang="en-US"/>
          </a:p>
        </p:txBody>
      </p:sp>
    </p:spTree>
    <p:extLst>
      <p:ext uri="{BB962C8B-B14F-4D97-AF65-F5344CB8AC3E}">
        <p14:creationId xmlns:p14="http://schemas.microsoft.com/office/powerpoint/2010/main" val="37177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40</a:t>
            </a:fld>
            <a:endParaRPr lang="en-US"/>
          </a:p>
        </p:txBody>
      </p:sp>
    </p:spTree>
    <p:extLst>
      <p:ext uri="{BB962C8B-B14F-4D97-AF65-F5344CB8AC3E}">
        <p14:creationId xmlns:p14="http://schemas.microsoft.com/office/powerpoint/2010/main" val="32887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41</a:t>
            </a:fld>
            <a:endParaRPr lang="en-US"/>
          </a:p>
        </p:txBody>
      </p:sp>
    </p:spTree>
    <p:extLst>
      <p:ext uri="{BB962C8B-B14F-4D97-AF65-F5344CB8AC3E}">
        <p14:creationId xmlns:p14="http://schemas.microsoft.com/office/powerpoint/2010/main" val="224436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42</a:t>
            </a:fld>
            <a:endParaRPr lang="en-US"/>
          </a:p>
        </p:txBody>
      </p:sp>
    </p:spTree>
    <p:extLst>
      <p:ext uri="{BB962C8B-B14F-4D97-AF65-F5344CB8AC3E}">
        <p14:creationId xmlns:p14="http://schemas.microsoft.com/office/powerpoint/2010/main" val="2983872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parameter vs argument</a:t>
            </a:r>
          </a:p>
          <a:p>
            <a:endParaRPr lang="en-GB" dirty="0"/>
          </a:p>
          <a:p>
            <a:r>
              <a:rPr lang="en-GB" dirty="0"/>
              <a:t>Daisy to demonstrate calling a function</a:t>
            </a:r>
          </a:p>
          <a:p>
            <a:endParaRPr lang="en-GB" dirty="0"/>
          </a:p>
          <a:p>
            <a:r>
              <a:rPr lang="en-GB" dirty="0"/>
              <a:t>// add picture of return function</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43</a:t>
            </a:fld>
            <a:endParaRPr lang="en-US"/>
          </a:p>
        </p:txBody>
      </p:sp>
    </p:spTree>
    <p:extLst>
      <p:ext uri="{BB962C8B-B14F-4D97-AF65-F5344CB8AC3E}">
        <p14:creationId xmlns:p14="http://schemas.microsoft.com/office/powerpoint/2010/main" val="2487384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example of for loop?</a:t>
            </a:r>
          </a:p>
          <a:p>
            <a:endParaRPr lang="en-GB" dirty="0"/>
          </a:p>
          <a:p>
            <a:r>
              <a:rPr lang="en-GB" dirty="0"/>
              <a:t>// an example where a variable only exists in that function – live demo to break up slides</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44</a:t>
            </a:fld>
            <a:endParaRPr lang="en-US"/>
          </a:p>
        </p:txBody>
      </p:sp>
    </p:spTree>
    <p:extLst>
      <p:ext uri="{BB962C8B-B14F-4D97-AF65-F5344CB8AC3E}">
        <p14:creationId xmlns:p14="http://schemas.microsoft.com/office/powerpoint/2010/main" val="384150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45</a:t>
            </a:fld>
            <a:endParaRPr lang="en-US"/>
          </a:p>
        </p:txBody>
      </p:sp>
    </p:spTree>
    <p:extLst>
      <p:ext uri="{BB962C8B-B14F-4D97-AF65-F5344CB8AC3E}">
        <p14:creationId xmlns:p14="http://schemas.microsoft.com/office/powerpoint/2010/main" val="1768745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46</a:t>
            </a:fld>
            <a:endParaRPr lang="en-US"/>
          </a:p>
        </p:txBody>
      </p:sp>
    </p:spTree>
    <p:extLst>
      <p:ext uri="{BB962C8B-B14F-4D97-AF65-F5344CB8AC3E}">
        <p14:creationId xmlns:p14="http://schemas.microsoft.com/office/powerpoint/2010/main" val="274456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49</a:t>
            </a:fld>
            <a:endParaRPr lang="en-US"/>
          </a:p>
        </p:txBody>
      </p:sp>
    </p:spTree>
    <p:extLst>
      <p:ext uri="{BB962C8B-B14F-4D97-AF65-F5344CB8AC3E}">
        <p14:creationId xmlns:p14="http://schemas.microsoft.com/office/powerpoint/2010/main" val="765267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50</a:t>
            </a:fld>
            <a:endParaRPr lang="en-US"/>
          </a:p>
        </p:txBody>
      </p:sp>
    </p:spTree>
    <p:extLst>
      <p:ext uri="{BB962C8B-B14F-4D97-AF65-F5344CB8AC3E}">
        <p14:creationId xmlns:p14="http://schemas.microsoft.com/office/powerpoint/2010/main" val="3999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https://</a:t>
            </a:r>
            <a:r>
              <a:rPr lang="en-GB" dirty="0" err="1"/>
              <a:t>www.practical</a:t>
            </a:r>
            <a:r>
              <a:rPr lang="en-GB" dirty="0"/>
              <a:t>-go-</a:t>
            </a:r>
            <a:r>
              <a:rPr lang="en-GB" dirty="0" err="1"/>
              <a:t>lessons.com</a:t>
            </a:r>
            <a:r>
              <a:rPr lang="en-GB" dirty="0"/>
              <a:t>/chap-2-the-go-language</a:t>
            </a:r>
            <a:br>
              <a:rPr lang="en-GB" dirty="0"/>
            </a:br>
            <a:br>
              <a:rPr lang="en-GB" dirty="0"/>
            </a:br>
            <a:r>
              <a:rPr lang="en-GB" b="0" i="0" dirty="0">
                <a:solidFill>
                  <a:srgbClr val="212529"/>
                </a:solidFill>
                <a:effectLst/>
                <a:latin typeface="-apple-system"/>
              </a:rPr>
              <a:t>Definition of some concepts </a:t>
            </a:r>
          </a:p>
          <a:p>
            <a:pPr algn="l">
              <a:buFont typeface="Arial" panose="020B0604020202020204" pitchFamily="34" charset="0"/>
              <a:buChar char="•"/>
            </a:pPr>
            <a:r>
              <a:rPr lang="en-GB" b="1" i="0" u="sng" dirty="0">
                <a:solidFill>
                  <a:srgbClr val="100F0F"/>
                </a:solidFill>
                <a:effectLst/>
                <a:latin typeface="-apple-system"/>
              </a:rPr>
              <a:t>Build time</a:t>
            </a:r>
            <a:r>
              <a:rPr lang="en-GB" b="0" i="0" dirty="0">
                <a:solidFill>
                  <a:srgbClr val="100F0F"/>
                </a:solidFill>
                <a:effectLst/>
                <a:latin typeface="-apple-system"/>
              </a:rPr>
              <a:t> : the amount of time necessary for a compiler to generate a machine-readable executable.</a:t>
            </a:r>
          </a:p>
          <a:p>
            <a:pPr algn="l">
              <a:buFont typeface="Arial" panose="020B0604020202020204" pitchFamily="34" charset="0"/>
              <a:buChar char="•"/>
            </a:pPr>
            <a:r>
              <a:rPr lang="en-GB" b="1" i="0" u="sng" dirty="0">
                <a:solidFill>
                  <a:srgbClr val="100F0F"/>
                </a:solidFill>
                <a:effectLst/>
                <a:latin typeface="-apple-system"/>
              </a:rPr>
              <a:t>Statically Typed Language</a:t>
            </a:r>
            <a:r>
              <a:rPr lang="en-GB" b="0" i="0" dirty="0">
                <a:solidFill>
                  <a:srgbClr val="100F0F"/>
                </a:solidFill>
                <a:effectLst/>
                <a:latin typeface="-apple-system"/>
              </a:rPr>
              <a:t> : Giving a precise definition of this concept is now premature. We will cover this term in the next chapters.</a:t>
            </a:r>
          </a:p>
          <a:p>
            <a:pPr algn="l">
              <a:buFont typeface="Arial" panose="020B0604020202020204" pitchFamily="34" charset="0"/>
              <a:buChar char="•"/>
            </a:pPr>
            <a:r>
              <a:rPr lang="en-GB" b="1" i="0" u="sng" dirty="0">
                <a:solidFill>
                  <a:srgbClr val="100F0F"/>
                </a:solidFill>
                <a:effectLst/>
                <a:latin typeface="-apple-system"/>
              </a:rPr>
              <a:t>Dependency</a:t>
            </a:r>
            <a:r>
              <a:rPr lang="en-GB" b="0" i="0" dirty="0">
                <a:solidFill>
                  <a:srgbClr val="100F0F"/>
                </a:solidFill>
                <a:effectLst/>
                <a:latin typeface="-apple-system"/>
              </a:rPr>
              <a:t> : a piece of software that is used by another software.</a:t>
            </a:r>
          </a:p>
          <a:p>
            <a:pPr algn="l">
              <a:buFont typeface="Arial" panose="020B0604020202020204" pitchFamily="34" charset="0"/>
              <a:buChar char="•"/>
            </a:pPr>
            <a:r>
              <a:rPr lang="en-GB" b="1" i="0" u="sng" dirty="0">
                <a:solidFill>
                  <a:srgbClr val="100F0F"/>
                </a:solidFill>
                <a:effectLst/>
                <a:latin typeface="-apple-system"/>
              </a:rPr>
              <a:t>Scalability</a:t>
            </a:r>
            <a:r>
              <a:rPr lang="en-GB" b="0" i="0" dirty="0">
                <a:solidFill>
                  <a:srgbClr val="100F0F"/>
                </a:solidFill>
                <a:effectLst/>
                <a:latin typeface="-apple-system"/>
              </a:rPr>
              <a:t> : the ability for a program to handle an increasing amount of tasks to be performed. For instance, a website is said to be scalable if it can accept an increasing number of requests without downtimes or increasing loading latency.</a:t>
            </a:r>
          </a:p>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6</a:t>
            </a:fld>
            <a:endParaRPr lang="en-US"/>
          </a:p>
        </p:txBody>
      </p:sp>
    </p:spTree>
    <p:extLst>
      <p:ext uri="{BB962C8B-B14F-4D97-AF65-F5344CB8AC3E}">
        <p14:creationId xmlns:p14="http://schemas.microsoft.com/office/powerpoint/2010/main" val="31574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51</a:t>
            </a:fld>
            <a:endParaRPr lang="en-US"/>
          </a:p>
        </p:txBody>
      </p:sp>
    </p:spTree>
    <p:extLst>
      <p:ext uri="{BB962C8B-B14F-4D97-AF65-F5344CB8AC3E}">
        <p14:creationId xmlns:p14="http://schemas.microsoft.com/office/powerpoint/2010/main" val="252441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52</a:t>
            </a:fld>
            <a:endParaRPr lang="en-US"/>
          </a:p>
        </p:txBody>
      </p:sp>
    </p:spTree>
    <p:extLst>
      <p:ext uri="{BB962C8B-B14F-4D97-AF65-F5344CB8AC3E}">
        <p14:creationId xmlns:p14="http://schemas.microsoft.com/office/powerpoint/2010/main" val="1461089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Daisy to run this</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55</a:t>
            </a:fld>
            <a:endParaRPr lang="en-US"/>
          </a:p>
        </p:txBody>
      </p:sp>
    </p:spTree>
    <p:extLst>
      <p:ext uri="{BB962C8B-B14F-4D97-AF65-F5344CB8AC3E}">
        <p14:creationId xmlns:p14="http://schemas.microsoft.com/office/powerpoint/2010/main" val="1952225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58</a:t>
            </a:fld>
            <a:endParaRPr lang="en-US"/>
          </a:p>
        </p:txBody>
      </p:sp>
    </p:spTree>
    <p:extLst>
      <p:ext uri="{BB962C8B-B14F-4D97-AF65-F5344CB8AC3E}">
        <p14:creationId xmlns:p14="http://schemas.microsoft.com/office/powerpoint/2010/main" val="3328034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79</a:t>
            </a:fld>
            <a:endParaRPr lang="en-US"/>
          </a:p>
        </p:txBody>
      </p:sp>
    </p:spTree>
    <p:extLst>
      <p:ext uri="{BB962C8B-B14F-4D97-AF65-F5344CB8AC3E}">
        <p14:creationId xmlns:p14="http://schemas.microsoft.com/office/powerpoint/2010/main" val="1444253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81</a:t>
            </a:fld>
            <a:endParaRPr lang="en-US"/>
          </a:p>
        </p:txBody>
      </p:sp>
    </p:spTree>
    <p:extLst>
      <p:ext uri="{BB962C8B-B14F-4D97-AF65-F5344CB8AC3E}">
        <p14:creationId xmlns:p14="http://schemas.microsoft.com/office/powerpoint/2010/main" val="369058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85</a:t>
            </a:fld>
            <a:endParaRPr lang="en-US"/>
          </a:p>
        </p:txBody>
      </p:sp>
    </p:spTree>
    <p:extLst>
      <p:ext uri="{BB962C8B-B14F-4D97-AF65-F5344CB8AC3E}">
        <p14:creationId xmlns:p14="http://schemas.microsoft.com/office/powerpoint/2010/main" val="288910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87</a:t>
            </a:fld>
            <a:endParaRPr lang="en-US"/>
          </a:p>
        </p:txBody>
      </p:sp>
    </p:spTree>
    <p:extLst>
      <p:ext uri="{BB962C8B-B14F-4D97-AF65-F5344CB8AC3E}">
        <p14:creationId xmlns:p14="http://schemas.microsoft.com/office/powerpoint/2010/main" val="3879463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88</a:t>
            </a:fld>
            <a:endParaRPr lang="en-US"/>
          </a:p>
        </p:txBody>
      </p:sp>
    </p:spTree>
    <p:extLst>
      <p:ext uri="{BB962C8B-B14F-4D97-AF65-F5344CB8AC3E}">
        <p14:creationId xmlns:p14="http://schemas.microsoft.com/office/powerpoint/2010/main" val="3399274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90</a:t>
            </a:fld>
            <a:endParaRPr lang="en-US"/>
          </a:p>
        </p:txBody>
      </p:sp>
    </p:spTree>
    <p:extLst>
      <p:ext uri="{BB962C8B-B14F-4D97-AF65-F5344CB8AC3E}">
        <p14:creationId xmlns:p14="http://schemas.microsoft.com/office/powerpoint/2010/main" val="20324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Install Go </a:t>
            </a:r>
          </a:p>
          <a:p>
            <a:r>
              <a:rPr lang="en-GB" dirty="0"/>
              <a:t>Install VS code</a:t>
            </a:r>
            <a:br>
              <a:rPr lang="en-GB" dirty="0"/>
            </a:br>
            <a:r>
              <a:rPr lang="en-GB" dirty="0"/>
              <a:t>Make GitHub account </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9</a:t>
            </a:fld>
            <a:endParaRPr lang="en-US"/>
          </a:p>
        </p:txBody>
      </p:sp>
    </p:spTree>
    <p:extLst>
      <p:ext uri="{BB962C8B-B14F-4D97-AF65-F5344CB8AC3E}">
        <p14:creationId xmlns:p14="http://schemas.microsoft.com/office/powerpoint/2010/main" val="3516839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103</a:t>
            </a:fld>
            <a:endParaRPr lang="en-US"/>
          </a:p>
        </p:txBody>
      </p:sp>
    </p:spTree>
    <p:extLst>
      <p:ext uri="{BB962C8B-B14F-4D97-AF65-F5344CB8AC3E}">
        <p14:creationId xmlns:p14="http://schemas.microsoft.com/office/powerpoint/2010/main" val="417729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Show website</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109</a:t>
            </a:fld>
            <a:endParaRPr lang="en-US"/>
          </a:p>
        </p:txBody>
      </p:sp>
    </p:spTree>
    <p:extLst>
      <p:ext uri="{BB962C8B-B14F-4D97-AF65-F5344CB8AC3E}">
        <p14:creationId xmlns:p14="http://schemas.microsoft.com/office/powerpoint/2010/main" val="2735799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163</a:t>
            </a:fld>
            <a:endParaRPr lang="en-US"/>
          </a:p>
        </p:txBody>
      </p:sp>
    </p:spTree>
    <p:extLst>
      <p:ext uri="{BB962C8B-B14F-4D97-AF65-F5344CB8AC3E}">
        <p14:creationId xmlns:p14="http://schemas.microsoft.com/office/powerpoint/2010/main" val="2365019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what are templates</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166</a:t>
            </a:fld>
            <a:endParaRPr lang="en-US"/>
          </a:p>
        </p:txBody>
      </p:sp>
    </p:spTree>
    <p:extLst>
      <p:ext uri="{BB962C8B-B14F-4D97-AF65-F5344CB8AC3E}">
        <p14:creationId xmlns:p14="http://schemas.microsoft.com/office/powerpoint/2010/main" val="687715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19</a:t>
            </a:fld>
            <a:endParaRPr lang="en-US"/>
          </a:p>
        </p:txBody>
      </p:sp>
    </p:spTree>
    <p:extLst>
      <p:ext uri="{BB962C8B-B14F-4D97-AF65-F5344CB8AC3E}">
        <p14:creationId xmlns:p14="http://schemas.microsoft.com/office/powerpoint/2010/main" val="4123477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code presentation</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179</a:t>
            </a:fld>
            <a:endParaRPr lang="en-US"/>
          </a:p>
        </p:txBody>
      </p:sp>
    </p:spTree>
    <p:extLst>
      <p:ext uri="{BB962C8B-B14F-4D97-AF65-F5344CB8AC3E}">
        <p14:creationId xmlns:p14="http://schemas.microsoft.com/office/powerpoint/2010/main" val="512948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this make sure students have HTML and CSS files.</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180</a:t>
            </a:fld>
            <a:endParaRPr lang="en-US"/>
          </a:p>
        </p:txBody>
      </p:sp>
    </p:spTree>
    <p:extLst>
      <p:ext uri="{BB962C8B-B14F-4D97-AF65-F5344CB8AC3E}">
        <p14:creationId xmlns:p14="http://schemas.microsoft.com/office/powerpoint/2010/main" val="1237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brief description of what CSS is. </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181</a:t>
            </a:fld>
            <a:endParaRPr lang="en-US"/>
          </a:p>
        </p:txBody>
      </p:sp>
    </p:spTree>
    <p:extLst>
      <p:ext uri="{BB962C8B-B14F-4D97-AF65-F5344CB8AC3E}">
        <p14:creationId xmlns:p14="http://schemas.microsoft.com/office/powerpoint/2010/main" val="1226780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tags </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184</a:t>
            </a:fld>
            <a:endParaRPr lang="en-US"/>
          </a:p>
        </p:txBody>
      </p:sp>
    </p:spTree>
    <p:extLst>
      <p:ext uri="{BB962C8B-B14F-4D97-AF65-F5344CB8AC3E}">
        <p14:creationId xmlns:p14="http://schemas.microsoft.com/office/powerpoint/2010/main" val="1998043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try to finish in 1h so we have time to do the final review. </a:t>
            </a:r>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188</a:t>
            </a:fld>
            <a:endParaRPr lang="en-US"/>
          </a:p>
        </p:txBody>
      </p:sp>
    </p:spTree>
    <p:extLst>
      <p:ext uri="{BB962C8B-B14F-4D97-AF65-F5344CB8AC3E}">
        <p14:creationId xmlns:p14="http://schemas.microsoft.com/office/powerpoint/2010/main" val="215168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28</a:t>
            </a:fld>
            <a:endParaRPr lang="en-US"/>
          </a:p>
        </p:txBody>
      </p:sp>
    </p:spTree>
    <p:extLst>
      <p:ext uri="{BB962C8B-B14F-4D97-AF65-F5344CB8AC3E}">
        <p14:creationId xmlns:p14="http://schemas.microsoft.com/office/powerpoint/2010/main" val="572479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31</a:t>
            </a:fld>
            <a:endParaRPr lang="en-US"/>
          </a:p>
        </p:txBody>
      </p:sp>
    </p:spTree>
    <p:extLst>
      <p:ext uri="{BB962C8B-B14F-4D97-AF65-F5344CB8AC3E}">
        <p14:creationId xmlns:p14="http://schemas.microsoft.com/office/powerpoint/2010/main" val="331441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declare a variable means to create it</a:t>
            </a:r>
            <a:br>
              <a:rPr lang="en-GB" dirty="0"/>
            </a:br>
            <a:endParaRPr lang="en-GB" dirty="0"/>
          </a:p>
          <a:p>
            <a:pPr lvl="2"/>
            <a:r>
              <a:rPr lang="en-GB" dirty="0"/>
              <a:t>String “must be in double brackets”</a:t>
            </a:r>
          </a:p>
          <a:p>
            <a:pPr lvl="2"/>
            <a:r>
              <a:rPr lang="en-GB" dirty="0"/>
              <a:t>Byte ’ a basic type that represents a single byte of binary data. In Go, bytes are commonly used for representing ASCII characters, but they can also be used to represent other binary data, such as images or audio files.’</a:t>
            </a:r>
          </a:p>
          <a:p>
            <a:pPr lvl="2"/>
            <a:r>
              <a:rPr lang="en-GB" dirty="0"/>
              <a:t>Rune ‘Runes are used in Go to represent individual characters or characters in Unicode text.’</a:t>
            </a:r>
          </a:p>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dirty="0"/>
          </a:p>
        </p:txBody>
      </p:sp>
      <p:sp>
        <p:nvSpPr>
          <p:cNvPr id="5" name="Slide Number Placeholder 4"/>
          <p:cNvSpPr>
            <a:spLocks noGrp="1"/>
          </p:cNvSpPr>
          <p:nvPr>
            <p:ph type="sldNum" sz="quarter" idx="5"/>
          </p:nvPr>
        </p:nvSpPr>
        <p:spPr/>
        <p:txBody>
          <a:bodyPr/>
          <a:lstStyle/>
          <a:p>
            <a:pPr rtl="0"/>
            <a:fld id="{37A705E3-E620-489D-9973-6221209A4B3B}" type="slidenum">
              <a:rPr lang="en-US" smtClean="0"/>
              <a:t>32</a:t>
            </a:fld>
            <a:endParaRPr lang="en-US" dirty="0"/>
          </a:p>
        </p:txBody>
      </p:sp>
    </p:spTree>
    <p:extLst>
      <p:ext uri="{BB962C8B-B14F-4D97-AF65-F5344CB8AC3E}">
        <p14:creationId xmlns:p14="http://schemas.microsoft.com/office/powerpoint/2010/main" val="3119596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Live demonstration of variable declaration</a:t>
            </a:r>
          </a:p>
          <a:p>
            <a:endParaRPr lang="en-GB" dirty="0"/>
          </a:p>
          <a:p>
            <a:r>
              <a:rPr lang="en-GB" dirty="0"/>
              <a:t>Mention you can only implicitly declare at the function level </a:t>
            </a:r>
          </a:p>
          <a:p>
            <a:endParaRPr lang="en-GB" dirty="0"/>
          </a:p>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33</a:t>
            </a:fld>
            <a:endParaRPr lang="en-US"/>
          </a:p>
        </p:txBody>
      </p:sp>
    </p:spTree>
    <p:extLst>
      <p:ext uri="{BB962C8B-B14F-4D97-AF65-F5344CB8AC3E}">
        <p14:creationId xmlns:p14="http://schemas.microsoft.com/office/powerpoint/2010/main" val="258594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C3DD49AE-E876-4130-BF53-6229B9820536}" type="datetime1">
              <a:rPr lang="en-US" smtClean="0"/>
              <a:t>7/18/23</a:t>
            </a:fld>
            <a:endParaRPr lang="en-US"/>
          </a:p>
        </p:txBody>
      </p:sp>
      <p:sp>
        <p:nvSpPr>
          <p:cNvPr id="5" name="Slide Number Placeholder 4"/>
          <p:cNvSpPr>
            <a:spLocks noGrp="1"/>
          </p:cNvSpPr>
          <p:nvPr>
            <p:ph type="sldNum" sz="quarter" idx="5"/>
          </p:nvPr>
        </p:nvSpPr>
        <p:spPr/>
        <p:txBody>
          <a:bodyPr/>
          <a:lstStyle/>
          <a:p>
            <a:pPr rtl="0"/>
            <a:fld id="{37A705E3-E620-489D-9973-6221209A4B3B}" type="slidenum">
              <a:rPr lang="en-US" smtClean="0"/>
              <a:t>34</a:t>
            </a:fld>
            <a:endParaRPr lang="en-US"/>
          </a:p>
        </p:txBody>
      </p:sp>
    </p:spTree>
    <p:extLst>
      <p:ext uri="{BB962C8B-B14F-4D97-AF65-F5344CB8AC3E}">
        <p14:creationId xmlns:p14="http://schemas.microsoft.com/office/powerpoint/2010/main" val="298821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rtl="0"/>
            <a:fld id="{C0840E64-78EA-480E-9DFC-F5D183737F14}" type="datetime1">
              <a:rPr lang="en-US" smtClean="0"/>
              <a:t>7/18/23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506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6B56802B-70FA-41EA-BEAA-8B64D5BF1424}" type="datetime1">
              <a:rPr lang="en-US" smtClean="0"/>
              <a:t>7/18/23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1240443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F512D428-74E3-499E-9255-6C7C463A82F6}" type="datetime1">
              <a:rPr lang="en-US" smtClean="0"/>
              <a:t>7/18/23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46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6AF379E8-AC6C-43B9-9222-BDF0AF9336F0}" type="datetime1">
              <a:rPr lang="en-US" smtClean="0"/>
              <a:t>7/18/23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422798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ED329652-6112-4F3D-B614-62B56A045E3D}" type="datetime1">
              <a:rPr lang="en-US" smtClean="0"/>
              <a:t>7/18/23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75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3064E64D-1B50-4EC0-83A1-DE58B45AB49E}" type="datetime1">
              <a:rPr lang="en-US" smtClean="0"/>
              <a:t>7/18/23</a:t>
            </a:fld>
            <a:endParaRPr lang="en-US"/>
          </a:p>
        </p:txBody>
      </p:sp>
      <p:sp>
        <p:nvSpPr>
          <p:cNvPr id="6" name="Footer Placeholder 5"/>
          <p:cNvSpPr>
            <a:spLocks noGrp="1"/>
          </p:cNvSpPr>
          <p:nvPr>
            <p:ph type="ftr" sz="quarter" idx="11"/>
          </p:nvPr>
        </p:nvSpPr>
        <p:spPr/>
        <p:txBody>
          <a:bodyPr/>
          <a:lstStyle/>
          <a:p>
            <a:pPr rtl="0"/>
            <a:endParaRPr lang="en-US"/>
          </a:p>
        </p:txBody>
      </p:sp>
      <p:sp>
        <p:nvSpPr>
          <p:cNvPr id="7" name="Slide Number Placeholder 6"/>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249449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8761A824-A4A3-4BDD-B7F1-293A0EC1EA54}" type="datetime1">
              <a:rPr lang="en-US" smtClean="0"/>
              <a:t>7/18/23</a:t>
            </a:fld>
            <a:endParaRPr lang="en-US"/>
          </a:p>
        </p:txBody>
      </p:sp>
      <p:sp>
        <p:nvSpPr>
          <p:cNvPr id="8" name="Footer Placeholder 7"/>
          <p:cNvSpPr>
            <a:spLocks noGrp="1"/>
          </p:cNvSpPr>
          <p:nvPr>
            <p:ph type="ftr" sz="quarter" idx="11"/>
          </p:nvPr>
        </p:nvSpPr>
        <p:spPr/>
        <p:txBody>
          <a:bodyPr/>
          <a:lstStyle/>
          <a:p>
            <a:pPr rtl="0"/>
            <a:endParaRPr lang="en-US"/>
          </a:p>
        </p:txBody>
      </p:sp>
      <p:sp>
        <p:nvSpPr>
          <p:cNvPr id="9" name="Slide Number Placeholder 8"/>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438935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D81B1D06-1BCF-4BCB-9319-09267D16BB9F}" type="datetime1">
              <a:rPr lang="en-US" smtClean="0"/>
              <a:t>7/18/23</a:t>
            </a:fld>
            <a:endParaRPr lang="en-US"/>
          </a:p>
        </p:txBody>
      </p:sp>
      <p:sp>
        <p:nvSpPr>
          <p:cNvPr id="4" name="Footer Placeholder 3"/>
          <p:cNvSpPr>
            <a:spLocks noGrp="1"/>
          </p:cNvSpPr>
          <p:nvPr>
            <p:ph type="ftr" sz="quarter" idx="11"/>
          </p:nvPr>
        </p:nvSpPr>
        <p:spPr/>
        <p:txBody>
          <a:bodyPr/>
          <a:lstStyle/>
          <a:p>
            <a:pPr rtl="0"/>
            <a:endParaRPr lang="en-US"/>
          </a:p>
        </p:txBody>
      </p:sp>
      <p:sp>
        <p:nvSpPr>
          <p:cNvPr id="5" name="Slide Number Placeholder 4"/>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58331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65361324-1C8A-40EA-A8C7-BACD05350B74}" type="datetime1">
              <a:rPr lang="en-US" smtClean="0"/>
              <a:t>7/18/23</a:t>
            </a:fld>
            <a:endParaRPr lang="en-US"/>
          </a:p>
        </p:txBody>
      </p:sp>
      <p:sp>
        <p:nvSpPr>
          <p:cNvPr id="3" name="Footer Placeholder 2"/>
          <p:cNvSpPr>
            <a:spLocks noGrp="1"/>
          </p:cNvSpPr>
          <p:nvPr>
            <p:ph type="ftr" sz="quarter" idx="11"/>
          </p:nvPr>
        </p:nvSpPr>
        <p:spPr/>
        <p:txBody>
          <a:bodyPr/>
          <a:lstStyle/>
          <a:p>
            <a:pPr rtl="0"/>
            <a:endParaRPr lang="en-US"/>
          </a:p>
        </p:txBody>
      </p:sp>
      <p:sp>
        <p:nvSpPr>
          <p:cNvPr id="4" name="Slide Number Placeholder 3"/>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174148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5BA78C1D-B8C9-43D1-BED3-AB201E145563}" type="datetime1">
              <a:rPr lang="en-US" smtClean="0"/>
              <a:t>7/18/23</a:t>
            </a:fld>
            <a:endParaRPr lang="en-US"/>
          </a:p>
        </p:txBody>
      </p:sp>
      <p:sp>
        <p:nvSpPr>
          <p:cNvPr id="6" name="Footer Placeholder 5"/>
          <p:cNvSpPr>
            <a:spLocks noGrp="1"/>
          </p:cNvSpPr>
          <p:nvPr>
            <p:ph type="ftr" sz="quarter" idx="11"/>
          </p:nvPr>
        </p:nvSpPr>
        <p:spPr/>
        <p:txBody>
          <a:bodyPr/>
          <a:lstStyle/>
          <a:p>
            <a:pPr rtl="0"/>
            <a:endParaRPr lang="en-US"/>
          </a:p>
        </p:txBody>
      </p:sp>
      <p:sp>
        <p:nvSpPr>
          <p:cNvPr id="7" name="Slide Number Placeholder 6"/>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195713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BFA2D3EE-FBE6-4434-A13B-BD4C1C612D44}" type="datetime1">
              <a:rPr lang="en-US" smtClean="0"/>
              <a:t>7/18/23</a:t>
            </a:fld>
            <a:endParaRPr lang="en-US"/>
          </a:p>
        </p:txBody>
      </p:sp>
      <p:sp>
        <p:nvSpPr>
          <p:cNvPr id="6" name="Footer Placeholder 5"/>
          <p:cNvSpPr>
            <a:spLocks noGrp="1"/>
          </p:cNvSpPr>
          <p:nvPr>
            <p:ph type="ftr" sz="quarter" idx="11"/>
          </p:nvPr>
        </p:nvSpPr>
        <p:spPr/>
        <p:txBody>
          <a:bodyPr/>
          <a:lstStyle/>
          <a:p>
            <a:pPr algn="l" rtl="0"/>
            <a:endParaRPr lang="en-US"/>
          </a:p>
        </p:txBody>
      </p:sp>
      <p:sp>
        <p:nvSpPr>
          <p:cNvPr id="7" name="Slide Number Placeholder 6"/>
          <p:cNvSpPr>
            <a:spLocks noGrp="1"/>
          </p:cNvSpPr>
          <p:nvPr>
            <p:ph type="sldNum" sz="quarter" idx="12"/>
          </p:nvPr>
        </p:nvSpPr>
        <p:spPr/>
        <p:txBody>
          <a:bodyPr/>
          <a:lstStyle/>
          <a:p>
            <a:pPr rtl="0"/>
            <a:fld id="{34B7E4EF-A1BD-40F4-AB7B-04F084DD991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9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F323AA-170C-4C76-B350-C21CF15222DA}" type="datetime1">
              <a:rPr lang="en-US" smtClean="0"/>
              <a:t>7/18/23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34B7E4EF-A1BD-40F4-AB7B-04F084DD991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42072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kuncigitarlagulengkap.blogspot.com/2023/04/five-minutes-5-minute-min-clock.html" TargetMode="External"/><Relationship Id="rId5" Type="http://schemas.openxmlformats.org/officeDocument/2006/relationships/image" Target="../media/image18.jpg"/><Relationship Id="rId4" Type="http://schemas.openxmlformats.org/officeDocument/2006/relationships/image" Target="../media/image17.emf"/></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lifewire.com/what-is-a-file-2625878"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xml"/><Relationship Id="rId1" Type="http://schemas.openxmlformats.org/officeDocument/2006/relationships/video" Target="https://www.youtube.com/embed/guvsH5OFizE?feature=oembe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forms.gle/U8ssQZyA1s1PHyCB8"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kcl.ac.uk/news/necessary-baby-steps-towards-the-good-parliament-proxy-voting-in-the-commons" TargetMode="External"/><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apachebooster.com/blog/basics-of-web-browser-web-server-big-data-and-hadoop/" TargetMode="External"/><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kinsta.com/blog/504-gateway-timeout/"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lides.com/kouceylahadji-1/html5-json/fullscreen"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techterms.com/definition/client-server_model"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pixabay.com/en/server-computer-internet-24915/"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liparting.com/free-house-clipart-1432/" TargetMode="External"/></Relationships>
</file>

<file path=ppt/slides/_rels/slide130.xml.rels><?xml version="1.0" encoding="UTF-8" standalone="yes"?>
<Relationships xmlns="http://schemas.openxmlformats.org/package/2006/relationships"><Relationship Id="rId3" Type="http://schemas.openxmlformats.org/officeDocument/2006/relationships/hyperlink" Target="https://pixabay.com/en/recipe-label-icon-symbol-spoon-575434/"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flickr.com/photos/63848257@N06/37975824324" TargetMode="External"/><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ideo" Target="https://www.youtube.com/embed/-mN3VyJuCjM?feature=oembed"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techterms.com/definition/client-server_model"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pixabay.com/en/server-computer-internet-24915/"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pixabay.com/en/recipe-label-icon-symbol-spoon-575434/"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www.flickr.com/photos/63848257@N06/37975824324" TargetMode="External"/><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ideo" Target="https://www.youtube.com/embed/-mN3VyJuCjM?feature=oembed"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scienceabc.com/innovation/exactly-happens-visit-website.html" TargetMode="External"/><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clipartpng.com/?1284,open-cardboard-box-png-clip-art"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clipground.com/image-png-html.html" TargetMode="External"/><Relationship Id="rId5" Type="http://schemas.openxmlformats.org/officeDocument/2006/relationships/image" Target="../media/image121.jpg"/><Relationship Id="rId4" Type="http://schemas.openxmlformats.org/officeDocument/2006/relationships/hyperlink" Target="https://dzone.com/articles/why-is-golang-so-popular-these-days-here-are-your"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medhieval.com/classes/hh2019/labs/html-css-101/" TargetMode="External"/></Relationships>
</file>

<file path=ppt/slides/_rels/slide182.xml.rels><?xml version="1.0" encoding="UTF-8" standalone="yes"?>
<Relationships xmlns="http://schemas.openxmlformats.org/package/2006/relationships"><Relationship Id="rId3" Type="http://schemas.openxmlformats.org/officeDocument/2006/relationships/hyperlink" Target="https://blog.guchengf.me/blog/writing-turbo-charged-css-with-emmet/" TargetMode="External"/><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hyperlink" Target="https://girldevelopit.github.io/gdi-featured-html-css-intro/class2.html" TargetMode="External"/><Relationship Id="rId4" Type="http://schemas.openxmlformats.org/officeDocument/2006/relationships/image" Target="../media/image12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infusc16.wordpress.com/"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hyperlink" Target="https://dev.twsiyuan.com/2017/09/golang-swagger-openapi.html" TargetMode="External"/><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lthub.ubc.ca/guides/github-instructor-guide/"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mobilemancer.com/2020/08/03/using-vs-code-tasks-to-create-template-files/" TargetMode="External"/><Relationship Id="rId4" Type="http://schemas.openxmlformats.org/officeDocument/2006/relationships/image" Target="../media/image12.png"/></Relationships>
</file>

<file path=ppt/slides/_rels/slide19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olap.com/successful-women-executives-in-business-intelligence/" TargetMode="External"/><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hyperlink" Target="https://learn.01founders.co/git/deedee/practice1viz.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osfitness.com/blog/is-it-time-to-make-a-change/"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n.logodownload.org/discord-logo/"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istockphoto.com/photo/question-mark-red-3d-interrogation-point-punctuation-mark-asking-sign-query-symbol-gm862048490-14279948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ngimg.com/download/3355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mathinsight.org/function_machin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pixabay.com/en/emoticon-smile-emoji-happy-2120024/"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tinytap.it/store/course/23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bigoven.com/recipe/worlds-best-lasagna/16909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earthmagazine.org/article/can-dam-releases-restore-river-ecosystem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k.indeed.com/q-golang-developer-jobs.html?vjk=58345cabd84f0d76"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mathinyourfeet.blogspot.com/2012/06/not-just-shapes.html"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lthub.ubc.ca/guides/github-instructor-guide/"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redbubble.com/i/scarf/Go-Golang-Gopher-by-vladocar/27088115.B15PI" TargetMode="External"/><Relationship Id="rId5" Type="http://schemas.openxmlformats.org/officeDocument/2006/relationships/image" Target="../media/image13.jpg"/><Relationship Id="rId4" Type="http://schemas.openxmlformats.org/officeDocument/2006/relationships/hyperlink" Target="https://mobilemancer.com/2020/08/03/using-vs-code-tasks-to-create-template-file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4713224" y="1105351"/>
            <a:ext cx="6353967" cy="3023981"/>
          </a:xfrm>
        </p:spPr>
        <p:txBody>
          <a:bodyPr rtlCol="0" anchor="b">
            <a:normAutofit/>
          </a:bodyPr>
          <a:lstStyle/>
          <a:p>
            <a:pPr algn="l" rtl="0"/>
            <a:r>
              <a:rPr lang="en-GB" sz="4800" dirty="0">
                <a:solidFill>
                  <a:srgbClr val="FFFFFF"/>
                </a:solidFill>
              </a:rPr>
              <a:t>Coding for Women </a:t>
            </a:r>
            <a:endParaRPr lang="en-gb" sz="4800" dirty="0">
              <a:solidFill>
                <a:srgbClr val="FFFFFF"/>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713224" y="4297556"/>
            <a:ext cx="6353968" cy="1433391"/>
          </a:xfrm>
        </p:spPr>
        <p:txBody>
          <a:bodyPr rtlCol="0" anchor="t">
            <a:normAutofit/>
          </a:bodyPr>
          <a:lstStyle/>
          <a:p>
            <a:pPr rtl="0">
              <a:spcAft>
                <a:spcPts val="600"/>
              </a:spcAft>
            </a:pPr>
            <a:r>
              <a:rPr lang="en-GB">
                <a:solidFill>
                  <a:srgbClr val="FFFFFF"/>
                </a:solidFill>
              </a:rPr>
              <a:t>Diana Adamczyk, Daisy Murray</a:t>
            </a:r>
            <a:endParaRPr lang="en-gb">
              <a:solidFill>
                <a:srgbClr val="FFFFFF"/>
              </a:solidFill>
            </a:endParaRPr>
          </a:p>
        </p:txBody>
      </p:sp>
      <p:cxnSp>
        <p:nvCxnSpPr>
          <p:cNvPr id="14" name="Straight Connector 13">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11A2-70F1-EDF0-1016-CBDD137C954F}"/>
              </a:ext>
            </a:extLst>
          </p:cNvPr>
          <p:cNvSpPr>
            <a:spLocks noGrp="1"/>
          </p:cNvSpPr>
          <p:nvPr>
            <p:ph type="title"/>
          </p:nvPr>
        </p:nvSpPr>
        <p:spPr>
          <a:xfrm>
            <a:off x="5668168" y="293116"/>
            <a:ext cx="4974432" cy="1499616"/>
          </a:xfrm>
        </p:spPr>
        <p:txBody>
          <a:bodyPr anchor="ctr">
            <a:normAutofit/>
          </a:bodyPr>
          <a:lstStyle/>
          <a:p>
            <a:r>
              <a:rPr lang="en-GB" dirty="0"/>
              <a:t>Let’s Meet each other</a:t>
            </a:r>
          </a:p>
        </p:txBody>
      </p:sp>
      <p:pic>
        <p:nvPicPr>
          <p:cNvPr id="6" name="Content Placeholder 5" descr="Users outline">
            <a:extLst>
              <a:ext uri="{FF2B5EF4-FFF2-40B4-BE49-F238E27FC236}">
                <a16:creationId xmlns:a16="http://schemas.microsoft.com/office/drawing/2014/main" id="{6DFEE4E2-F58A-C41D-43D6-FAC13D69CD2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8168" y="1792732"/>
            <a:ext cx="4199731" cy="4199731"/>
          </a:xfrm>
        </p:spPr>
      </p:pic>
      <p:pic>
        <p:nvPicPr>
          <p:cNvPr id="8" name="Picture 7">
            <a:extLst>
              <a:ext uri="{FF2B5EF4-FFF2-40B4-BE49-F238E27FC236}">
                <a16:creationId xmlns:a16="http://schemas.microsoft.com/office/drawing/2014/main" id="{1A31CAC9-EA81-AFF1-6B8B-5E4789C19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087" y="0"/>
            <a:ext cx="3857625" cy="6858000"/>
          </a:xfrm>
          <a:prstGeom prst="rect">
            <a:avLst/>
          </a:prstGeom>
        </p:spPr>
      </p:pic>
      <p:pic>
        <p:nvPicPr>
          <p:cNvPr id="10" name="Picture 9" descr="A stopwatch on fire&#10;&#10;Description automatically generated">
            <a:extLst>
              <a:ext uri="{FF2B5EF4-FFF2-40B4-BE49-F238E27FC236}">
                <a16:creationId xmlns:a16="http://schemas.microsoft.com/office/drawing/2014/main" id="{BB40BFA0-DA38-5DC1-076B-7B2362424E5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36534" y="5254019"/>
            <a:ext cx="1812132" cy="1476888"/>
          </a:xfrm>
          <a:prstGeom prst="rect">
            <a:avLst/>
          </a:prstGeom>
        </p:spPr>
      </p:pic>
    </p:spTree>
    <p:extLst>
      <p:ext uri="{BB962C8B-B14F-4D97-AF65-F5344CB8AC3E}">
        <p14:creationId xmlns:p14="http://schemas.microsoft.com/office/powerpoint/2010/main" val="1750211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E9B0884A-0A0A-EC89-B572-9617975DC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8050" y="2305050"/>
            <a:ext cx="5295900" cy="2247900"/>
          </a:xfrm>
        </p:spPr>
      </p:pic>
      <p:sp>
        <p:nvSpPr>
          <p:cNvPr id="4" name="Date Placeholder 3">
            <a:extLst>
              <a:ext uri="{FF2B5EF4-FFF2-40B4-BE49-F238E27FC236}">
                <a16:creationId xmlns:a16="http://schemas.microsoft.com/office/drawing/2014/main" id="{F702A367-C4A7-F3F4-1428-055D149EBB16}"/>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732005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425017C0-FE68-CF4A-E10C-A525590FF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600" y="1701800"/>
            <a:ext cx="5638800" cy="3454400"/>
          </a:xfrm>
        </p:spPr>
      </p:pic>
      <p:sp>
        <p:nvSpPr>
          <p:cNvPr id="4" name="Date Placeholder 3">
            <a:extLst>
              <a:ext uri="{FF2B5EF4-FFF2-40B4-BE49-F238E27FC236}">
                <a16:creationId xmlns:a16="http://schemas.microsoft.com/office/drawing/2014/main" id="{4E904D37-D709-81A3-0E1D-36AB353BA51E}"/>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585771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0798-1679-2D2E-45E7-246C14C5FD70}"/>
              </a:ext>
            </a:extLst>
          </p:cNvPr>
          <p:cNvSpPr>
            <a:spLocks noGrp="1"/>
          </p:cNvSpPr>
          <p:nvPr>
            <p:ph type="title"/>
          </p:nvPr>
        </p:nvSpPr>
        <p:spPr/>
        <p:txBody>
          <a:bodyPr/>
          <a:lstStyle/>
          <a:p>
            <a:r>
              <a:rPr lang="en-GB" dirty="0"/>
              <a:t>File structure of Go</a:t>
            </a:r>
          </a:p>
        </p:txBody>
      </p:sp>
      <p:pic>
        <p:nvPicPr>
          <p:cNvPr id="5" name="Picture 4">
            <a:extLst>
              <a:ext uri="{FF2B5EF4-FFF2-40B4-BE49-F238E27FC236}">
                <a16:creationId xmlns:a16="http://schemas.microsoft.com/office/drawing/2014/main" id="{6E6B70B9-DFC2-69D8-54B7-A38F0783C31D}"/>
              </a:ext>
            </a:extLst>
          </p:cNvPr>
          <p:cNvPicPr>
            <a:picLocks noChangeAspect="1"/>
          </p:cNvPicPr>
          <p:nvPr/>
        </p:nvPicPr>
        <p:blipFill>
          <a:blip r:embed="rId2"/>
          <a:stretch>
            <a:fillRect/>
          </a:stretch>
        </p:blipFill>
        <p:spPr>
          <a:xfrm>
            <a:off x="2987350" y="1518817"/>
            <a:ext cx="6217300" cy="5194541"/>
          </a:xfrm>
          <a:prstGeom prst="rect">
            <a:avLst/>
          </a:prstGeom>
        </p:spPr>
      </p:pic>
      <p:pic>
        <p:nvPicPr>
          <p:cNvPr id="6" name="Picture 5">
            <a:extLst>
              <a:ext uri="{FF2B5EF4-FFF2-40B4-BE49-F238E27FC236}">
                <a16:creationId xmlns:a16="http://schemas.microsoft.com/office/drawing/2014/main" id="{2C5E86FF-28B3-0823-6BC8-A62034D3C864}"/>
              </a:ext>
            </a:extLst>
          </p:cNvPr>
          <p:cNvPicPr>
            <a:picLocks noChangeAspect="1"/>
          </p:cNvPicPr>
          <p:nvPr/>
        </p:nvPicPr>
        <p:blipFill>
          <a:blip r:embed="rId3"/>
          <a:stretch>
            <a:fillRect/>
          </a:stretch>
        </p:blipFill>
        <p:spPr>
          <a:xfrm>
            <a:off x="8648093" y="0"/>
            <a:ext cx="3543907" cy="1518817"/>
          </a:xfrm>
          <a:prstGeom prst="rect">
            <a:avLst/>
          </a:prstGeom>
        </p:spPr>
      </p:pic>
    </p:spTree>
    <p:extLst>
      <p:ext uri="{BB962C8B-B14F-4D97-AF65-F5344CB8AC3E}">
        <p14:creationId xmlns:p14="http://schemas.microsoft.com/office/powerpoint/2010/main" val="18505067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6D39B2-238C-1493-2C3C-716F682ED06B}"/>
              </a:ext>
            </a:extLst>
          </p:cNvPr>
          <p:cNvSpPr>
            <a:spLocks noGrp="1"/>
          </p:cNvSpPr>
          <p:nvPr>
            <p:ph idx="1"/>
          </p:nvPr>
        </p:nvSpPr>
        <p:spPr>
          <a:xfrm>
            <a:off x="1024129" y="1463040"/>
            <a:ext cx="3791711" cy="3931920"/>
          </a:xfrm>
        </p:spPr>
        <p:txBody>
          <a:bodyPr>
            <a:normAutofit/>
          </a:bodyPr>
          <a:lstStyle/>
          <a:p>
            <a:r>
              <a:rPr lang="en-GB" dirty="0">
                <a:solidFill>
                  <a:srgbClr val="FFFFFF"/>
                </a:solidFill>
              </a:rPr>
              <a:t>Go programs are organized into packages. </a:t>
            </a:r>
          </a:p>
          <a:p>
            <a:r>
              <a:rPr lang="en-GB" dirty="0">
                <a:solidFill>
                  <a:srgbClr val="FFFFFF"/>
                </a:solidFill>
              </a:rPr>
              <a:t>A package is a collection of files in the same directory that are compiled together. </a:t>
            </a:r>
          </a:p>
          <a:p>
            <a:r>
              <a:rPr lang="en-GB" dirty="0">
                <a:solidFill>
                  <a:srgbClr val="FFFFFF"/>
                </a:solidFill>
              </a:rPr>
              <a:t>Functions, types, variables, and constants defined in one source file are visible to all other source files within the same package.</a:t>
            </a:r>
          </a:p>
        </p:txBody>
      </p:sp>
      <p:pic>
        <p:nvPicPr>
          <p:cNvPr id="4" name="Picture 3" descr="A picture containing text, red, shelf&#10;&#10;Description automatically generated">
            <a:extLst>
              <a:ext uri="{FF2B5EF4-FFF2-40B4-BE49-F238E27FC236}">
                <a16:creationId xmlns:a16="http://schemas.microsoft.com/office/drawing/2014/main" id="{558226D2-6730-C312-94B3-80310C5D682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437" r="21273" b="1"/>
          <a:stretch/>
        </p:blipFill>
        <p:spPr>
          <a:xfrm>
            <a:off x="6096000" y="640080"/>
            <a:ext cx="5455921" cy="5577840"/>
          </a:xfrm>
          <a:prstGeom prst="rect">
            <a:avLst/>
          </a:prstGeom>
        </p:spPr>
      </p:pic>
    </p:spTree>
    <p:extLst>
      <p:ext uri="{BB962C8B-B14F-4D97-AF65-F5344CB8AC3E}">
        <p14:creationId xmlns:p14="http://schemas.microsoft.com/office/powerpoint/2010/main" val="39775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22D399-B701-B159-3008-AAE6E26FA276}"/>
              </a:ext>
            </a:extLst>
          </p:cNvPr>
          <p:cNvSpPr>
            <a:spLocks noGrp="1"/>
          </p:cNvSpPr>
          <p:nvPr>
            <p:ph idx="1"/>
          </p:nvPr>
        </p:nvSpPr>
        <p:spPr>
          <a:xfrm>
            <a:off x="1024128" y="1092200"/>
            <a:ext cx="9720073" cy="5217160"/>
          </a:xfrm>
        </p:spPr>
        <p:txBody>
          <a:bodyPr>
            <a:normAutofit/>
          </a:bodyPr>
          <a:lstStyle/>
          <a:p>
            <a:r>
              <a:rPr lang="en-GB" dirty="0">
                <a:solidFill>
                  <a:srgbClr val="0070C0"/>
                </a:solidFill>
              </a:rPr>
              <a:t>A module is a collection of related Go packages that are released together. </a:t>
            </a:r>
          </a:p>
          <a:p>
            <a:r>
              <a:rPr lang="en-GB" dirty="0">
                <a:solidFill>
                  <a:srgbClr val="0070C0"/>
                </a:solidFill>
              </a:rPr>
              <a:t>You only need 1 module per project. </a:t>
            </a:r>
          </a:p>
          <a:p>
            <a:r>
              <a:rPr lang="en-GB" dirty="0">
                <a:solidFill>
                  <a:srgbClr val="0070C0"/>
                </a:solidFill>
              </a:rPr>
              <a:t>The module keeps your project contained and therefore exportable</a:t>
            </a:r>
            <a:r>
              <a:rPr lang="en-GB" dirty="0"/>
              <a:t> – it will keep tabs on all the the packages, subdirectories, files, functions in your project.</a:t>
            </a:r>
            <a:br>
              <a:rPr lang="en-GB" dirty="0">
                <a:solidFill>
                  <a:srgbClr val="0070C0"/>
                </a:solidFill>
              </a:rPr>
            </a:br>
            <a:endParaRPr lang="en-GB" dirty="0">
              <a:solidFill>
                <a:srgbClr val="0070C0"/>
              </a:solidFill>
            </a:endParaRPr>
          </a:p>
          <a:p>
            <a:r>
              <a:rPr lang="en-GB" dirty="0"/>
              <a:t>Each module has a </a:t>
            </a:r>
            <a:r>
              <a:rPr lang="en-GB" dirty="0">
                <a:solidFill>
                  <a:srgbClr val="0070C0"/>
                </a:solidFill>
              </a:rPr>
              <a:t>unique module path</a:t>
            </a:r>
            <a:r>
              <a:rPr lang="en-GB" dirty="0"/>
              <a:t>, which is specified in the </a:t>
            </a:r>
            <a:r>
              <a:rPr lang="en-GB" i="1" dirty="0" err="1"/>
              <a:t>go.mod</a:t>
            </a:r>
            <a:r>
              <a:rPr lang="en-GB" dirty="0"/>
              <a:t> file at the root of the module. The </a:t>
            </a:r>
            <a:r>
              <a:rPr lang="en-GB" i="1" dirty="0" err="1"/>
              <a:t>go.mod</a:t>
            </a:r>
            <a:r>
              <a:rPr lang="en-GB" dirty="0"/>
              <a:t> file also specifies the version of the Go language that the module is compatible with, as well as any dependencies(external packages/libraries you imported) that the module requires.</a:t>
            </a:r>
          </a:p>
          <a:p>
            <a:br>
              <a:rPr lang="en-GB" dirty="0"/>
            </a:br>
            <a:endParaRPr lang="en-GB" dirty="0"/>
          </a:p>
        </p:txBody>
      </p:sp>
      <p:pic>
        <p:nvPicPr>
          <p:cNvPr id="6" name="Picture 5" descr="Text&#10;&#10;Description automatically generated">
            <a:extLst>
              <a:ext uri="{FF2B5EF4-FFF2-40B4-BE49-F238E27FC236}">
                <a16:creationId xmlns:a16="http://schemas.microsoft.com/office/drawing/2014/main" id="{2958CB1E-690B-D6BD-2737-A300B82B7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764" y="5420360"/>
            <a:ext cx="3606800" cy="889000"/>
          </a:xfrm>
          <a:prstGeom prst="rect">
            <a:avLst/>
          </a:prstGeom>
        </p:spPr>
      </p:pic>
    </p:spTree>
    <p:extLst>
      <p:ext uri="{BB962C8B-B14F-4D97-AF65-F5344CB8AC3E}">
        <p14:creationId xmlns:p14="http://schemas.microsoft.com/office/powerpoint/2010/main" val="2255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5FAD-2CF5-A4E0-8AFF-030279DAD554}"/>
              </a:ext>
            </a:extLst>
          </p:cNvPr>
          <p:cNvSpPr>
            <a:spLocks noGrp="1"/>
          </p:cNvSpPr>
          <p:nvPr>
            <p:ph type="title"/>
          </p:nvPr>
        </p:nvSpPr>
        <p:spPr/>
        <p:txBody>
          <a:bodyPr/>
          <a:lstStyle/>
          <a:p>
            <a:r>
              <a:rPr lang="en-GB" dirty="0"/>
              <a:t>Week 5</a:t>
            </a:r>
          </a:p>
        </p:txBody>
      </p:sp>
      <p:sp>
        <p:nvSpPr>
          <p:cNvPr id="3" name="Text Placeholder 2">
            <a:extLst>
              <a:ext uri="{FF2B5EF4-FFF2-40B4-BE49-F238E27FC236}">
                <a16:creationId xmlns:a16="http://schemas.microsoft.com/office/drawing/2014/main" id="{6D869D91-0728-0713-BED5-26F47CE7B394}"/>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3A99DBD5-9E12-29FB-C016-316D2A05692A}"/>
              </a:ext>
            </a:extLst>
          </p:cNvPr>
          <p:cNvSpPr>
            <a:spLocks noGrp="1"/>
          </p:cNvSpPr>
          <p:nvPr>
            <p:ph type="dt" sz="half" idx="10"/>
          </p:nvPr>
        </p:nvSpPr>
        <p:spPr/>
        <p:txBody>
          <a:bodyPr/>
          <a:lstStyle/>
          <a:p>
            <a:pPr rtl="0"/>
            <a:fld id="{ED329652-6112-4F3D-B614-62B56A045E3D}" type="datetime1">
              <a:rPr lang="en-US" smtClean="0"/>
              <a:t>7/18/23</a:t>
            </a:fld>
            <a:endParaRPr lang="en-US"/>
          </a:p>
        </p:txBody>
      </p:sp>
    </p:spTree>
    <p:extLst>
      <p:ext uri="{BB962C8B-B14F-4D97-AF65-F5344CB8AC3E}">
        <p14:creationId xmlns:p14="http://schemas.microsoft.com/office/powerpoint/2010/main" val="1698749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1F87-8020-413E-AEB0-E4FC99ABB451}"/>
              </a:ext>
            </a:extLst>
          </p:cNvPr>
          <p:cNvSpPr>
            <a:spLocks noGrp="1"/>
          </p:cNvSpPr>
          <p:nvPr>
            <p:ph type="title"/>
          </p:nvPr>
        </p:nvSpPr>
        <p:spPr/>
        <p:txBody>
          <a:bodyPr/>
          <a:lstStyle/>
          <a:p>
            <a:r>
              <a:rPr lang="en-GB" dirty="0"/>
              <a:t>What did we do last week?</a:t>
            </a:r>
          </a:p>
        </p:txBody>
      </p:sp>
      <p:sp>
        <p:nvSpPr>
          <p:cNvPr id="3" name="Content Placeholder 2">
            <a:extLst>
              <a:ext uri="{FF2B5EF4-FFF2-40B4-BE49-F238E27FC236}">
                <a16:creationId xmlns:a16="http://schemas.microsoft.com/office/drawing/2014/main" id="{579DC48D-EA12-3340-4053-990435BD707A}"/>
              </a:ext>
            </a:extLst>
          </p:cNvPr>
          <p:cNvSpPr>
            <a:spLocks noGrp="1"/>
          </p:cNvSpPr>
          <p:nvPr>
            <p:ph idx="1"/>
          </p:nvPr>
        </p:nvSpPr>
        <p:spPr/>
        <p:txBody>
          <a:bodyPr/>
          <a:lstStyle/>
          <a:p>
            <a:r>
              <a:rPr lang="en-GB" dirty="0"/>
              <a:t>Flow control : if-else statements</a:t>
            </a:r>
          </a:p>
          <a:p>
            <a:r>
              <a:rPr lang="en-GB" dirty="0"/>
              <a:t>For loops</a:t>
            </a:r>
          </a:p>
          <a:p>
            <a:r>
              <a:rPr lang="en-GB" dirty="0"/>
              <a:t>File structure of Go</a:t>
            </a:r>
          </a:p>
          <a:p>
            <a:r>
              <a:rPr lang="en-GB" dirty="0"/>
              <a:t>Working in VS code</a:t>
            </a:r>
          </a:p>
          <a:p>
            <a:endParaRPr lang="en-GB" dirty="0"/>
          </a:p>
        </p:txBody>
      </p:sp>
    </p:spTree>
    <p:extLst>
      <p:ext uri="{BB962C8B-B14F-4D97-AF65-F5344CB8AC3E}">
        <p14:creationId xmlns:p14="http://schemas.microsoft.com/office/powerpoint/2010/main" val="8637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8E9F-00FE-C70F-0CDC-541E3BB7829A}"/>
              </a:ext>
            </a:extLst>
          </p:cNvPr>
          <p:cNvSpPr>
            <a:spLocks noGrp="1"/>
          </p:cNvSpPr>
          <p:nvPr>
            <p:ph type="title"/>
          </p:nvPr>
        </p:nvSpPr>
        <p:spPr/>
        <p:txBody>
          <a:bodyPr/>
          <a:lstStyle/>
          <a:p>
            <a:r>
              <a:rPr lang="en-GB" dirty="0"/>
              <a:t>How does the web work?</a:t>
            </a:r>
          </a:p>
        </p:txBody>
      </p:sp>
      <p:pic>
        <p:nvPicPr>
          <p:cNvPr id="5" name="Online Media 4" descr="The World Wide Web: Crash Course Computer Science #30">
            <a:hlinkClick r:id="" action="ppaction://media"/>
            <a:extLst>
              <a:ext uri="{FF2B5EF4-FFF2-40B4-BE49-F238E27FC236}">
                <a16:creationId xmlns:a16="http://schemas.microsoft.com/office/drawing/2014/main" id="{50E51335-2047-A555-D7CB-FEA757E84756}"/>
              </a:ext>
            </a:extLst>
          </p:cNvPr>
          <p:cNvPicPr>
            <a:picLocks noGrp="1" noRot="1" noChangeAspect="1"/>
          </p:cNvPicPr>
          <p:nvPr>
            <p:ph idx="1"/>
            <a:videoFile r:link="rId1"/>
          </p:nvPr>
        </p:nvPicPr>
        <p:blipFill>
          <a:blip r:embed="rId3"/>
          <a:stretch>
            <a:fillRect/>
          </a:stretch>
        </p:blipFill>
        <p:spPr>
          <a:xfrm>
            <a:off x="4927600" y="3579813"/>
            <a:ext cx="1912938" cy="1435100"/>
          </a:xfrm>
          <a:prstGeom prst="rect">
            <a:avLst/>
          </a:prstGeom>
        </p:spPr>
      </p:pic>
    </p:spTree>
    <p:extLst>
      <p:ext uri="{BB962C8B-B14F-4D97-AF65-F5344CB8AC3E}">
        <p14:creationId xmlns:p14="http://schemas.microsoft.com/office/powerpoint/2010/main" val="35786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5509-E488-8383-6CC8-8DBC33980E07}"/>
              </a:ext>
            </a:extLst>
          </p:cNvPr>
          <p:cNvSpPr>
            <a:spLocks noGrp="1"/>
          </p:cNvSpPr>
          <p:nvPr>
            <p:ph type="title"/>
          </p:nvPr>
        </p:nvSpPr>
        <p:spPr/>
        <p:txBody>
          <a:bodyPr/>
          <a:lstStyle/>
          <a:p>
            <a:r>
              <a:rPr lang="en-GB" dirty="0"/>
              <a:t>What we will do</a:t>
            </a:r>
          </a:p>
        </p:txBody>
      </p:sp>
      <p:sp>
        <p:nvSpPr>
          <p:cNvPr id="3" name="Content Placeholder 2">
            <a:extLst>
              <a:ext uri="{FF2B5EF4-FFF2-40B4-BE49-F238E27FC236}">
                <a16:creationId xmlns:a16="http://schemas.microsoft.com/office/drawing/2014/main" id="{154A9E9E-C927-5515-D50E-A12BA5268162}"/>
              </a:ext>
            </a:extLst>
          </p:cNvPr>
          <p:cNvSpPr>
            <a:spLocks noGrp="1"/>
          </p:cNvSpPr>
          <p:nvPr>
            <p:ph idx="1"/>
          </p:nvPr>
        </p:nvSpPr>
        <p:spPr>
          <a:xfrm>
            <a:off x="1024128" y="1923878"/>
            <a:ext cx="9720073" cy="4702982"/>
          </a:xfrm>
        </p:spPr>
        <p:txBody>
          <a:bodyPr>
            <a:normAutofit/>
          </a:bodyPr>
          <a:lstStyle/>
          <a:p>
            <a:pPr>
              <a:buFont typeface="Courier New" panose="02070309020205020404" pitchFamily="49" charset="0"/>
              <a:buChar char="o"/>
            </a:pPr>
            <a:r>
              <a:rPr lang="en-GB" dirty="0"/>
              <a:t>Setup a project directory which follows the Go conventions.</a:t>
            </a:r>
          </a:p>
          <a:p>
            <a:pPr>
              <a:buFont typeface="Courier New" panose="02070309020205020404" pitchFamily="49" charset="0"/>
              <a:buChar char="o"/>
            </a:pPr>
            <a:r>
              <a:rPr lang="en-GB" dirty="0"/>
              <a:t>Start a web server and listen for incoming HTTP requests.</a:t>
            </a:r>
          </a:p>
          <a:p>
            <a:pPr>
              <a:buFont typeface="Courier New" panose="02070309020205020404" pitchFamily="49" charset="0"/>
              <a:buChar char="o"/>
            </a:pPr>
            <a:r>
              <a:rPr lang="en-GB" dirty="0"/>
              <a:t>Route requests to different handlers based on the request path.</a:t>
            </a:r>
          </a:p>
          <a:p>
            <a:pPr>
              <a:buFont typeface="Courier New" panose="02070309020205020404" pitchFamily="49" charset="0"/>
              <a:buChar char="o"/>
            </a:pPr>
            <a:r>
              <a:rPr lang="en-GB" dirty="0"/>
              <a:t>Manage errors</a:t>
            </a:r>
          </a:p>
          <a:p>
            <a:pPr>
              <a:buFont typeface="Courier New" panose="02070309020205020404" pitchFamily="49" charset="0"/>
              <a:buChar char="o"/>
            </a:pPr>
            <a:r>
              <a:rPr lang="en-GB" dirty="0"/>
              <a:t>load HTML pages and use templates </a:t>
            </a:r>
          </a:p>
          <a:p>
            <a:pPr>
              <a:buFont typeface="Courier New" panose="02070309020205020404" pitchFamily="49" charset="0"/>
              <a:buChar char="o"/>
            </a:pPr>
            <a:r>
              <a:rPr lang="en-GB" dirty="0"/>
              <a:t>Serve static files like images and CSS </a:t>
            </a:r>
          </a:p>
          <a:p>
            <a:endParaRPr lang="en-GB" dirty="0"/>
          </a:p>
        </p:txBody>
      </p:sp>
    </p:spTree>
    <p:extLst>
      <p:ext uri="{BB962C8B-B14F-4D97-AF65-F5344CB8AC3E}">
        <p14:creationId xmlns:p14="http://schemas.microsoft.com/office/powerpoint/2010/main" val="1953218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9AC9-883F-C788-7456-0C4E4F4F08CC}"/>
              </a:ext>
            </a:extLst>
          </p:cNvPr>
          <p:cNvSpPr>
            <a:spLocks noGrp="1"/>
          </p:cNvSpPr>
          <p:nvPr>
            <p:ph type="title"/>
          </p:nvPr>
        </p:nvSpPr>
        <p:spPr/>
        <p:txBody>
          <a:bodyPr/>
          <a:lstStyle/>
          <a:p>
            <a:r>
              <a:rPr lang="en-GB" dirty="0"/>
              <a:t>Step 1.</a:t>
            </a:r>
          </a:p>
        </p:txBody>
      </p:sp>
      <p:sp>
        <p:nvSpPr>
          <p:cNvPr id="3" name="Content Placeholder 2">
            <a:extLst>
              <a:ext uri="{FF2B5EF4-FFF2-40B4-BE49-F238E27FC236}">
                <a16:creationId xmlns:a16="http://schemas.microsoft.com/office/drawing/2014/main" id="{6D01B7AA-BC37-5BBC-36FF-DD69AC928FC2}"/>
              </a:ext>
            </a:extLst>
          </p:cNvPr>
          <p:cNvSpPr>
            <a:spLocks noGrp="1"/>
          </p:cNvSpPr>
          <p:nvPr>
            <p:ph idx="1"/>
          </p:nvPr>
        </p:nvSpPr>
        <p:spPr/>
        <p:txBody>
          <a:bodyPr/>
          <a:lstStyle/>
          <a:p>
            <a:r>
              <a:rPr lang="en-GB" dirty="0"/>
              <a:t>Lets create a fresh repository</a:t>
            </a:r>
          </a:p>
        </p:txBody>
      </p:sp>
      <p:sp>
        <p:nvSpPr>
          <p:cNvPr id="4" name="Date Placeholder 3">
            <a:extLst>
              <a:ext uri="{FF2B5EF4-FFF2-40B4-BE49-F238E27FC236}">
                <a16:creationId xmlns:a16="http://schemas.microsoft.com/office/drawing/2014/main" id="{32461301-DF36-371E-8B11-FFD78A274174}"/>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74949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B67B-E801-7613-CCE3-1F5EC217B112}"/>
              </a:ext>
            </a:extLst>
          </p:cNvPr>
          <p:cNvSpPr>
            <a:spLocks noGrp="1"/>
          </p:cNvSpPr>
          <p:nvPr>
            <p:ph type="title"/>
          </p:nvPr>
        </p:nvSpPr>
        <p:spPr/>
        <p:txBody>
          <a:bodyPr/>
          <a:lstStyle/>
          <a:p>
            <a:r>
              <a:rPr lang="en-GB" dirty="0"/>
              <a:t>Please fill out the google FORM</a:t>
            </a:r>
          </a:p>
        </p:txBody>
      </p:sp>
      <p:sp>
        <p:nvSpPr>
          <p:cNvPr id="3" name="Content Placeholder 2">
            <a:extLst>
              <a:ext uri="{FF2B5EF4-FFF2-40B4-BE49-F238E27FC236}">
                <a16:creationId xmlns:a16="http://schemas.microsoft.com/office/drawing/2014/main" id="{51FAC775-AA52-660E-F153-4CF985D7D5F4}"/>
              </a:ext>
            </a:extLst>
          </p:cNvPr>
          <p:cNvSpPr>
            <a:spLocks noGrp="1"/>
          </p:cNvSpPr>
          <p:nvPr>
            <p:ph idx="1"/>
          </p:nvPr>
        </p:nvSpPr>
        <p:spPr/>
        <p:txBody>
          <a:bodyPr/>
          <a:lstStyle/>
          <a:p>
            <a:r>
              <a:rPr lang="en-GB" dirty="0">
                <a:hlinkClick r:id="rId2"/>
              </a:rPr>
              <a:t>https://</a:t>
            </a:r>
            <a:r>
              <a:rPr lang="en-GB" dirty="0" err="1">
                <a:hlinkClick r:id="rId2"/>
              </a:rPr>
              <a:t>forms.gle</a:t>
            </a:r>
            <a:r>
              <a:rPr lang="en-GB" dirty="0">
                <a:hlinkClick r:id="rId2"/>
              </a:rPr>
              <a:t>/U8ssQZyA1s1PHyCB8</a:t>
            </a:r>
            <a:endParaRPr lang="en-GB" dirty="0"/>
          </a:p>
          <a:p>
            <a:endParaRPr lang="en-GB" dirty="0"/>
          </a:p>
          <a:p>
            <a:r>
              <a:rPr lang="en-GB" dirty="0"/>
              <a:t>- please log onto your Discord Account, you will find this link</a:t>
            </a:r>
          </a:p>
          <a:p>
            <a:r>
              <a:rPr lang="en-GB" dirty="0"/>
              <a:t>- we will share resources here </a:t>
            </a:r>
          </a:p>
          <a:p>
            <a:endParaRPr lang="en-GB" dirty="0"/>
          </a:p>
        </p:txBody>
      </p:sp>
    </p:spTree>
    <p:extLst>
      <p:ext uri="{BB962C8B-B14F-4D97-AF65-F5344CB8AC3E}">
        <p14:creationId xmlns:p14="http://schemas.microsoft.com/office/powerpoint/2010/main" val="9668373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6FD5-572F-9396-D554-2674BC032FB8}"/>
              </a:ext>
            </a:extLst>
          </p:cNvPr>
          <p:cNvSpPr>
            <a:spLocks noGrp="1"/>
          </p:cNvSpPr>
          <p:nvPr>
            <p:ph type="title"/>
          </p:nvPr>
        </p:nvSpPr>
        <p:spPr/>
        <p:txBody>
          <a:bodyPr/>
          <a:lstStyle/>
          <a:p>
            <a:r>
              <a:rPr lang="en-GB"/>
              <a:t>First steps</a:t>
            </a:r>
            <a:endParaRPr lang="en-GB" dirty="0"/>
          </a:p>
        </p:txBody>
      </p:sp>
      <p:sp>
        <p:nvSpPr>
          <p:cNvPr id="3" name="Content Placeholder 2">
            <a:extLst>
              <a:ext uri="{FF2B5EF4-FFF2-40B4-BE49-F238E27FC236}">
                <a16:creationId xmlns:a16="http://schemas.microsoft.com/office/drawing/2014/main" id="{D9CEDEA8-1943-AF22-D19D-669D142CCAC0}"/>
              </a:ext>
            </a:extLst>
          </p:cNvPr>
          <p:cNvSpPr>
            <a:spLocks noGrp="1"/>
          </p:cNvSpPr>
          <p:nvPr>
            <p:ph idx="1"/>
          </p:nvPr>
        </p:nvSpPr>
        <p:spPr>
          <a:xfrm>
            <a:off x="1024129" y="1739900"/>
            <a:ext cx="6227571" cy="4569460"/>
          </a:xfrm>
        </p:spPr>
        <p:txBody>
          <a:bodyPr/>
          <a:lstStyle/>
          <a:p>
            <a:r>
              <a:rPr lang="en-GB" dirty="0"/>
              <a:t>Set up your main file</a:t>
            </a:r>
            <a:br>
              <a:rPr lang="en-GB" dirty="0"/>
            </a:br>
            <a:endParaRPr lang="en-GB" dirty="0"/>
          </a:p>
          <a:p>
            <a:r>
              <a:rPr lang="en-GB" dirty="0"/>
              <a:t>Create your module </a:t>
            </a:r>
          </a:p>
          <a:p>
            <a:r>
              <a:rPr lang="en-GB" dirty="0"/>
              <a:t>Make sure that you’re in the root of the directory and then run the </a:t>
            </a:r>
            <a:r>
              <a:rPr lang="en-GB" dirty="0">
                <a:solidFill>
                  <a:srgbClr val="00B0F0"/>
                </a:solidFill>
              </a:rPr>
              <a:t>go mod </a:t>
            </a:r>
            <a:r>
              <a:rPr lang="en-GB" dirty="0" err="1">
                <a:solidFill>
                  <a:srgbClr val="00B0F0"/>
                </a:solidFill>
              </a:rPr>
              <a:t>init</a:t>
            </a:r>
            <a:r>
              <a:rPr lang="en-GB" dirty="0">
                <a:solidFill>
                  <a:srgbClr val="00B0F0"/>
                </a:solidFill>
              </a:rPr>
              <a:t> &lt;</a:t>
            </a:r>
            <a:r>
              <a:rPr lang="en-GB" dirty="0" err="1">
                <a:solidFill>
                  <a:srgbClr val="00B0F0"/>
                </a:solidFill>
              </a:rPr>
              <a:t>nameModule</a:t>
            </a:r>
            <a:r>
              <a:rPr lang="en-GB" dirty="0">
                <a:solidFill>
                  <a:srgbClr val="00B0F0"/>
                </a:solidFill>
              </a:rPr>
              <a:t>&gt; </a:t>
            </a:r>
            <a:r>
              <a:rPr lang="en-GB" dirty="0"/>
              <a:t>command.</a:t>
            </a:r>
            <a:br>
              <a:rPr lang="en-GB" dirty="0">
                <a:solidFill>
                  <a:srgbClr val="00B0F0"/>
                </a:solidFill>
              </a:rPr>
            </a:br>
            <a:endParaRPr lang="en-GB" dirty="0"/>
          </a:p>
          <a:p>
            <a:r>
              <a:rPr lang="en-GB" dirty="0"/>
              <a:t>Create a handler folder - package handler</a:t>
            </a:r>
          </a:p>
          <a:p>
            <a:endParaRPr lang="en-GB" dirty="0"/>
          </a:p>
        </p:txBody>
      </p:sp>
      <p:pic>
        <p:nvPicPr>
          <p:cNvPr id="6" name="Picture 5" descr="A picture containing outdoor, bench&#10;&#10;Description automatically generated">
            <a:extLst>
              <a:ext uri="{FF2B5EF4-FFF2-40B4-BE49-F238E27FC236}">
                <a16:creationId xmlns:a16="http://schemas.microsoft.com/office/drawing/2014/main" id="{0ACF1DB8-D3A5-D995-65E4-E4A89E441A8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974" r="14102"/>
          <a:stretch/>
        </p:blipFill>
        <p:spPr>
          <a:xfrm>
            <a:off x="7726171" y="1739900"/>
            <a:ext cx="3908714" cy="3873500"/>
          </a:xfrm>
          <a:prstGeom prst="rect">
            <a:avLst/>
          </a:prstGeom>
        </p:spPr>
      </p:pic>
    </p:spTree>
    <p:extLst>
      <p:ext uri="{BB962C8B-B14F-4D97-AF65-F5344CB8AC3E}">
        <p14:creationId xmlns:p14="http://schemas.microsoft.com/office/powerpoint/2010/main" val="47707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F330-A1B6-CFED-892D-07C221507279}"/>
              </a:ext>
            </a:extLst>
          </p:cNvPr>
          <p:cNvSpPr>
            <a:spLocks noGrp="1"/>
          </p:cNvSpPr>
          <p:nvPr>
            <p:ph type="title"/>
          </p:nvPr>
        </p:nvSpPr>
        <p:spPr/>
        <p:txBody>
          <a:bodyPr>
            <a:normAutofit/>
          </a:bodyPr>
          <a:lstStyle/>
          <a:p>
            <a:r>
              <a:rPr lang="en-GB" dirty="0"/>
              <a:t>What are handlers?</a:t>
            </a:r>
          </a:p>
        </p:txBody>
      </p:sp>
      <p:sp>
        <p:nvSpPr>
          <p:cNvPr id="3" name="Content Placeholder 2">
            <a:extLst>
              <a:ext uri="{FF2B5EF4-FFF2-40B4-BE49-F238E27FC236}">
                <a16:creationId xmlns:a16="http://schemas.microsoft.com/office/drawing/2014/main" id="{FDD2D93D-751A-3CC6-5745-1ED82A7B292A}"/>
              </a:ext>
            </a:extLst>
          </p:cNvPr>
          <p:cNvSpPr>
            <a:spLocks noGrp="1"/>
          </p:cNvSpPr>
          <p:nvPr>
            <p:ph idx="1"/>
          </p:nvPr>
        </p:nvSpPr>
        <p:spPr>
          <a:xfrm>
            <a:off x="4322232" y="2286000"/>
            <a:ext cx="7691967" cy="4114800"/>
          </a:xfrm>
        </p:spPr>
        <p:txBody>
          <a:bodyPr>
            <a:normAutofit/>
          </a:bodyPr>
          <a:lstStyle/>
          <a:p>
            <a:pPr>
              <a:buFont typeface="Arial" panose="020B0604020202020204" pitchFamily="34" charset="0"/>
              <a:buChar char="•"/>
            </a:pPr>
            <a:r>
              <a:rPr lang="en-GB" sz="1500" dirty="0"/>
              <a:t>Think of handlers as being a bit like controllers. They’re responsible for executing your application logic and for writing HTTP response headers and bodies. </a:t>
            </a:r>
          </a:p>
          <a:p>
            <a:pPr>
              <a:buFont typeface="Arial" panose="020B0604020202020204" pitchFamily="34" charset="0"/>
              <a:buChar char="•"/>
            </a:pPr>
            <a:r>
              <a:rPr lang="en-GB" sz="1500" dirty="0"/>
              <a:t>A handler is a function that processes incoming HTTP requests and generates the corresponding HTTP response. </a:t>
            </a:r>
          </a:p>
        </p:txBody>
      </p:sp>
      <p:pic>
        <p:nvPicPr>
          <p:cNvPr id="6" name="Picture 5" descr="Diagram&#10;&#10;Description automatically generated">
            <a:extLst>
              <a:ext uri="{FF2B5EF4-FFF2-40B4-BE49-F238E27FC236}">
                <a16:creationId xmlns:a16="http://schemas.microsoft.com/office/drawing/2014/main" id="{28173C81-E7C6-2CC3-E8DC-1A39AAAE5E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1849" y="2659169"/>
            <a:ext cx="3615605" cy="1880114"/>
          </a:xfrm>
          <a:prstGeom prst="rect">
            <a:avLst/>
          </a:prstGeom>
        </p:spPr>
      </p:pic>
      <p:pic>
        <p:nvPicPr>
          <p:cNvPr id="4" name="Picture 3">
            <a:extLst>
              <a:ext uri="{FF2B5EF4-FFF2-40B4-BE49-F238E27FC236}">
                <a16:creationId xmlns:a16="http://schemas.microsoft.com/office/drawing/2014/main" id="{D13D06D0-F278-E245-8586-CB4DC218F6C0}"/>
              </a:ext>
            </a:extLst>
          </p:cNvPr>
          <p:cNvPicPr>
            <a:picLocks noChangeAspect="1"/>
          </p:cNvPicPr>
          <p:nvPr/>
        </p:nvPicPr>
        <p:blipFill rotWithShape="1">
          <a:blip r:embed="rId4">
            <a:extLst>
              <a:ext uri="{28A0092B-C50C-407E-A947-70E740481C1C}">
                <a14:useLocalDpi xmlns:a14="http://schemas.microsoft.com/office/drawing/2010/main" val="0"/>
              </a:ext>
            </a:extLst>
          </a:blip>
          <a:srcRect t="37484" b="13411"/>
          <a:stretch/>
        </p:blipFill>
        <p:spPr>
          <a:xfrm>
            <a:off x="4218348" y="4005883"/>
            <a:ext cx="7772400" cy="1041400"/>
          </a:xfrm>
          <a:prstGeom prst="rect">
            <a:avLst/>
          </a:prstGeom>
        </p:spPr>
      </p:pic>
    </p:spTree>
    <p:extLst>
      <p:ext uri="{BB962C8B-B14F-4D97-AF65-F5344CB8AC3E}">
        <p14:creationId xmlns:p14="http://schemas.microsoft.com/office/powerpoint/2010/main" val="17638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FAB0C-3465-41F6-1825-BC1E03AE0F86}"/>
              </a:ext>
            </a:extLst>
          </p:cNvPr>
          <p:cNvSpPr>
            <a:spLocks noGrp="1"/>
          </p:cNvSpPr>
          <p:nvPr>
            <p:ph idx="1"/>
          </p:nvPr>
        </p:nvSpPr>
        <p:spPr/>
        <p:txBody>
          <a:bodyPr/>
          <a:lstStyle/>
          <a:p>
            <a:pPr>
              <a:buFont typeface="Arial" panose="020B0604020202020204" pitchFamily="34" charset="0"/>
              <a:buChar char="•"/>
            </a:pPr>
            <a:r>
              <a:rPr lang="en-GB" sz="2400" dirty="0"/>
              <a:t>It takes two arguments: a </a:t>
            </a:r>
            <a:r>
              <a:rPr lang="en-GB" sz="2400" dirty="0" err="1"/>
              <a:t>http.ResponseWriter</a:t>
            </a:r>
            <a:r>
              <a:rPr lang="en-GB" sz="2400" dirty="0"/>
              <a:t> object, which represents the HTTP response that will be sent back to the client, and an *</a:t>
            </a:r>
            <a:r>
              <a:rPr lang="en-GB" sz="2400" dirty="0" err="1"/>
              <a:t>http.Request</a:t>
            </a:r>
            <a:r>
              <a:rPr lang="en-GB" sz="2400" dirty="0"/>
              <a:t> object, which represents the HTTP request that the client made.</a:t>
            </a:r>
          </a:p>
          <a:p>
            <a:pPr>
              <a:buFont typeface="Arial" panose="020B0604020202020204" pitchFamily="34" charset="0"/>
              <a:buChar char="•"/>
            </a:pPr>
            <a:r>
              <a:rPr lang="en-GB" sz="2400" dirty="0"/>
              <a:t>The handler function reads the request data from the </a:t>
            </a:r>
            <a:r>
              <a:rPr lang="en-GB" sz="2400" dirty="0" err="1">
                <a:solidFill>
                  <a:srgbClr val="00B0F0"/>
                </a:solidFill>
              </a:rPr>
              <a:t>http.Request</a:t>
            </a:r>
            <a:r>
              <a:rPr lang="en-GB" sz="2400" dirty="0">
                <a:solidFill>
                  <a:srgbClr val="00B0F0"/>
                </a:solidFill>
              </a:rPr>
              <a:t> </a:t>
            </a:r>
            <a:r>
              <a:rPr lang="en-GB" sz="2400" dirty="0"/>
              <a:t>object, processes it as needed, and generates the appropriate response using the </a:t>
            </a:r>
            <a:r>
              <a:rPr lang="en-GB" sz="2400" dirty="0" err="1">
                <a:solidFill>
                  <a:srgbClr val="00B0F0"/>
                </a:solidFill>
              </a:rPr>
              <a:t>http.ResponseWriter</a:t>
            </a:r>
            <a:r>
              <a:rPr lang="en-GB" sz="2400" dirty="0">
                <a:solidFill>
                  <a:srgbClr val="00B0F0"/>
                </a:solidFill>
              </a:rPr>
              <a:t> </a:t>
            </a:r>
            <a:r>
              <a:rPr lang="en-GB" sz="2400" dirty="0"/>
              <a:t>object. The response can include headers, the body, cookies, and other data that is sent back to the client.</a:t>
            </a:r>
          </a:p>
          <a:p>
            <a:br>
              <a:rPr lang="en-GB" sz="2400" dirty="0"/>
            </a:br>
            <a:endParaRPr lang="en-GB" sz="2400" dirty="0"/>
          </a:p>
          <a:p>
            <a:endParaRPr lang="en-GB" dirty="0"/>
          </a:p>
        </p:txBody>
      </p:sp>
    </p:spTree>
    <p:extLst>
      <p:ext uri="{BB962C8B-B14F-4D97-AF65-F5344CB8AC3E}">
        <p14:creationId xmlns:p14="http://schemas.microsoft.com/office/powerpoint/2010/main" val="933401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F65543-54A5-BA4F-79A0-DF61C6FDE849}"/>
              </a:ext>
            </a:extLst>
          </p:cNvPr>
          <p:cNvSpPr>
            <a:spLocks noGrp="1"/>
          </p:cNvSpPr>
          <p:nvPr>
            <p:ph idx="1"/>
          </p:nvPr>
        </p:nvSpPr>
        <p:spPr>
          <a:xfrm>
            <a:off x="1392428" y="1092200"/>
            <a:ext cx="9720073" cy="4023360"/>
          </a:xfrm>
        </p:spPr>
        <p:txBody>
          <a:bodyPr/>
          <a:lstStyle/>
          <a:p>
            <a:r>
              <a:rPr lang="en-GB" dirty="0"/>
              <a:t>Each time the server receives a new HTTP request it will pass the request on to the server which will check the URL path (“</a:t>
            </a:r>
            <a:r>
              <a:rPr lang="en-GB" dirty="0">
                <a:solidFill>
                  <a:srgbClr val="00B0F0"/>
                </a:solidFill>
              </a:rPr>
              <a:t>/</a:t>
            </a:r>
            <a:r>
              <a:rPr lang="en-GB" dirty="0"/>
              <a:t>”) and dispatch the request to the matching handler (</a:t>
            </a:r>
            <a:r>
              <a:rPr lang="en-GB" dirty="0" err="1">
                <a:solidFill>
                  <a:srgbClr val="00B0F0"/>
                </a:solidFill>
              </a:rPr>
              <a:t>func</a:t>
            </a:r>
            <a:r>
              <a:rPr lang="en-GB" dirty="0">
                <a:solidFill>
                  <a:srgbClr val="00B0F0"/>
                </a:solidFill>
              </a:rPr>
              <a:t> </a:t>
            </a:r>
            <a:r>
              <a:rPr lang="en-GB" dirty="0" err="1">
                <a:solidFill>
                  <a:srgbClr val="00B0F0"/>
                </a:solidFill>
              </a:rPr>
              <a:t>HomePage</a:t>
            </a:r>
            <a:r>
              <a:rPr lang="en-GB" dirty="0"/>
              <a:t>). </a:t>
            </a:r>
          </a:p>
          <a:p>
            <a:endParaRPr lang="en-GB" dirty="0"/>
          </a:p>
        </p:txBody>
      </p:sp>
      <p:pic>
        <p:nvPicPr>
          <p:cNvPr id="6" name="Picture 5" descr="Graphical user interface, application&#10;&#10;Description automatically generated">
            <a:extLst>
              <a:ext uri="{FF2B5EF4-FFF2-40B4-BE49-F238E27FC236}">
                <a16:creationId xmlns:a16="http://schemas.microsoft.com/office/drawing/2014/main" id="{9ED393DD-CB9D-633B-EA1B-95EDB5A712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38400" y="2956560"/>
            <a:ext cx="6985000" cy="2159000"/>
          </a:xfrm>
          <a:prstGeom prst="rect">
            <a:avLst/>
          </a:prstGeom>
        </p:spPr>
      </p:pic>
    </p:spTree>
    <p:extLst>
      <p:ext uri="{BB962C8B-B14F-4D97-AF65-F5344CB8AC3E}">
        <p14:creationId xmlns:p14="http://schemas.microsoft.com/office/powerpoint/2010/main" val="2585454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B543-AD8F-EBB8-8C02-B213C947EF6B}"/>
              </a:ext>
            </a:extLst>
          </p:cNvPr>
          <p:cNvSpPr>
            <a:spLocks noGrp="1"/>
          </p:cNvSpPr>
          <p:nvPr>
            <p:ph type="title"/>
          </p:nvPr>
        </p:nvSpPr>
        <p:spPr/>
        <p:txBody>
          <a:bodyPr/>
          <a:lstStyle/>
          <a:p>
            <a:r>
              <a:rPr lang="en-GB" dirty="0"/>
              <a:t>What is HTTP?</a:t>
            </a:r>
          </a:p>
        </p:txBody>
      </p:sp>
      <p:sp>
        <p:nvSpPr>
          <p:cNvPr id="6" name="Content Placeholder 5">
            <a:extLst>
              <a:ext uri="{FF2B5EF4-FFF2-40B4-BE49-F238E27FC236}">
                <a16:creationId xmlns:a16="http://schemas.microsoft.com/office/drawing/2014/main" id="{09CB8FAB-9703-C0F9-C040-824B7ACCAA2A}"/>
              </a:ext>
            </a:extLst>
          </p:cNvPr>
          <p:cNvSpPr>
            <a:spLocks noGrp="1"/>
          </p:cNvSpPr>
          <p:nvPr>
            <p:ph idx="1"/>
          </p:nvPr>
        </p:nvSpPr>
        <p:spPr/>
        <p:txBody>
          <a:bodyPr>
            <a:normAutofit/>
          </a:bodyPr>
          <a:lstStyle/>
          <a:p>
            <a:endParaRPr lang="en-GB" dirty="0"/>
          </a:p>
          <a:p>
            <a:r>
              <a:rPr lang="en-GB" dirty="0"/>
              <a:t>HTTP (Hypertext Transfer Protocol) is a protocol used to transfer data over the web. It is the foundation of the World Wide Web, and it is used by web browsers and servers to communicate with each other.</a:t>
            </a:r>
          </a:p>
          <a:p>
            <a:r>
              <a:rPr lang="en-GB" dirty="0"/>
              <a:t>When you enter a URL in a web browser, the browser sends an HTTP request to the web server hosting the requested resource (such as a web page or image). </a:t>
            </a:r>
          </a:p>
          <a:p>
            <a:r>
              <a:rPr lang="en-GB" dirty="0"/>
              <a:t>The server then responds with an HTTP response, which includes the requested resource (or an error message if the resource cannot be found).</a:t>
            </a:r>
          </a:p>
          <a:p>
            <a:endParaRPr lang="en-GB" dirty="0"/>
          </a:p>
        </p:txBody>
      </p:sp>
    </p:spTree>
    <p:extLst>
      <p:ext uri="{BB962C8B-B14F-4D97-AF65-F5344CB8AC3E}">
        <p14:creationId xmlns:p14="http://schemas.microsoft.com/office/powerpoint/2010/main" val="4182825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16378-4C50-277F-69AB-2ECEB697BD7D}"/>
              </a:ext>
            </a:extLst>
          </p:cNvPr>
          <p:cNvSpPr>
            <a:spLocks noGrp="1"/>
          </p:cNvSpPr>
          <p:nvPr>
            <p:ph idx="1"/>
          </p:nvPr>
        </p:nvSpPr>
        <p:spPr>
          <a:xfrm>
            <a:off x="1024128" y="876300"/>
            <a:ext cx="9720073" cy="5433060"/>
          </a:xfrm>
        </p:spPr>
        <p:txBody>
          <a:bodyPr/>
          <a:lstStyle/>
          <a:p>
            <a:r>
              <a:rPr lang="en-GB" dirty="0"/>
              <a:t>To use this handler function in a web application, you need to use the </a:t>
            </a:r>
            <a:r>
              <a:rPr lang="en-GB" dirty="0" err="1">
                <a:solidFill>
                  <a:srgbClr val="00B0F0"/>
                </a:solidFill>
              </a:rPr>
              <a:t>http.HandleFunc</a:t>
            </a:r>
            <a:r>
              <a:rPr lang="en-GB" dirty="0">
                <a:solidFill>
                  <a:srgbClr val="00B0F0"/>
                </a:solidFill>
              </a:rPr>
              <a:t>() function</a:t>
            </a:r>
            <a:r>
              <a:rPr lang="en-GB" dirty="0"/>
              <a:t>. </a:t>
            </a:r>
            <a:br>
              <a:rPr lang="en-GB" dirty="0"/>
            </a:br>
            <a:endParaRPr lang="en-GB" dirty="0"/>
          </a:p>
        </p:txBody>
      </p:sp>
      <p:cxnSp>
        <p:nvCxnSpPr>
          <p:cNvPr id="7" name="Straight Arrow Connector 6">
            <a:extLst>
              <a:ext uri="{FF2B5EF4-FFF2-40B4-BE49-F238E27FC236}">
                <a16:creationId xmlns:a16="http://schemas.microsoft.com/office/drawing/2014/main" id="{EE4FA88C-39FB-49E6-918A-E0FB6D978138}"/>
              </a:ext>
            </a:extLst>
          </p:cNvPr>
          <p:cNvCxnSpPr/>
          <p:nvPr/>
        </p:nvCxnSpPr>
        <p:spPr>
          <a:xfrm>
            <a:off x="1189228" y="4292600"/>
            <a:ext cx="2146300" cy="0"/>
          </a:xfrm>
          <a:prstGeom prst="straightConnector1">
            <a:avLst/>
          </a:prstGeom>
          <a:ln w="603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5FDE2DED-AE40-1847-7B30-9D4CC463B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100" y="2905760"/>
            <a:ext cx="5257800" cy="1955800"/>
          </a:xfrm>
          <a:prstGeom prst="rect">
            <a:avLst/>
          </a:prstGeom>
        </p:spPr>
      </p:pic>
      <p:sp>
        <p:nvSpPr>
          <p:cNvPr id="11" name="TextBox 10">
            <a:extLst>
              <a:ext uri="{FF2B5EF4-FFF2-40B4-BE49-F238E27FC236}">
                <a16:creationId xmlns:a16="http://schemas.microsoft.com/office/drawing/2014/main" id="{A1BB388E-DC87-50DF-7167-D6679B0EBEDC}"/>
              </a:ext>
            </a:extLst>
          </p:cNvPr>
          <p:cNvSpPr txBox="1"/>
          <p:nvPr/>
        </p:nvSpPr>
        <p:spPr>
          <a:xfrm>
            <a:off x="1189228" y="4492228"/>
            <a:ext cx="1933286" cy="369332"/>
          </a:xfrm>
          <a:prstGeom prst="rect">
            <a:avLst/>
          </a:prstGeom>
          <a:noFill/>
        </p:spPr>
        <p:txBody>
          <a:bodyPr wrap="none" rtlCol="0">
            <a:spAutoFit/>
          </a:bodyPr>
          <a:lstStyle/>
          <a:p>
            <a:r>
              <a:rPr lang="en-GB" dirty="0"/>
              <a:t>Next up, the server</a:t>
            </a:r>
          </a:p>
        </p:txBody>
      </p:sp>
      <p:sp>
        <p:nvSpPr>
          <p:cNvPr id="12" name="Rectangle 11">
            <a:extLst>
              <a:ext uri="{FF2B5EF4-FFF2-40B4-BE49-F238E27FC236}">
                <a16:creationId xmlns:a16="http://schemas.microsoft.com/office/drawing/2014/main" id="{997D0EAB-D648-55A2-9EEF-9B545541D6DA}"/>
              </a:ext>
            </a:extLst>
          </p:cNvPr>
          <p:cNvSpPr/>
          <p:nvPr/>
        </p:nvSpPr>
        <p:spPr>
          <a:xfrm>
            <a:off x="3937000" y="3975100"/>
            <a:ext cx="4216400" cy="317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610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686E0-A615-7F4D-3DED-C43869681164}"/>
              </a:ext>
            </a:extLst>
          </p:cNvPr>
          <p:cNvSpPr>
            <a:spLocks noGrp="1"/>
          </p:cNvSpPr>
          <p:nvPr>
            <p:ph idx="1"/>
          </p:nvPr>
        </p:nvSpPr>
        <p:spPr/>
        <p:txBody>
          <a:bodyPr/>
          <a:lstStyle/>
          <a:p>
            <a:pPr marL="0" indent="0">
              <a:buNone/>
            </a:pPr>
            <a:endParaRPr lang="en-GB" dirty="0"/>
          </a:p>
          <a:p>
            <a:r>
              <a:rPr lang="en-GB" dirty="0" err="1"/>
              <a:t>http.ListenAndServe</a:t>
            </a:r>
            <a:r>
              <a:rPr lang="en-GB" dirty="0"/>
              <a:t>() is a function that starts a HTTP server and listens for incoming requests on a specified network address. </a:t>
            </a:r>
          </a:p>
          <a:p>
            <a:endParaRPr lang="en-GB" dirty="0"/>
          </a:p>
          <a:p>
            <a:r>
              <a:rPr lang="en-GB" dirty="0"/>
              <a:t>When a client makes a request to the server, the default server that Go uses (</a:t>
            </a:r>
            <a:r>
              <a:rPr lang="en-GB" dirty="0" err="1"/>
              <a:t>DefaultServeMux</a:t>
            </a:r>
            <a:r>
              <a:rPr lang="en-GB" dirty="0"/>
              <a:t>) will look for a handler function to process the request and generate a response.</a:t>
            </a:r>
          </a:p>
        </p:txBody>
      </p:sp>
    </p:spTree>
    <p:extLst>
      <p:ext uri="{BB962C8B-B14F-4D97-AF65-F5344CB8AC3E}">
        <p14:creationId xmlns:p14="http://schemas.microsoft.com/office/powerpoint/2010/main" val="3574146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3F9A-B3B9-1F31-7A8F-1EF6E8124C01}"/>
              </a:ext>
            </a:extLst>
          </p:cNvPr>
          <p:cNvSpPr>
            <a:spLocks noGrp="1"/>
          </p:cNvSpPr>
          <p:nvPr>
            <p:ph type="title"/>
          </p:nvPr>
        </p:nvSpPr>
        <p:spPr/>
        <p:txBody>
          <a:bodyPr/>
          <a:lstStyle/>
          <a:p>
            <a:r>
              <a:rPr lang="en-GB" dirty="0"/>
              <a:t>Step 2 - data</a:t>
            </a:r>
          </a:p>
        </p:txBody>
      </p:sp>
      <p:sp>
        <p:nvSpPr>
          <p:cNvPr id="3" name="Content Placeholder 2">
            <a:extLst>
              <a:ext uri="{FF2B5EF4-FFF2-40B4-BE49-F238E27FC236}">
                <a16:creationId xmlns:a16="http://schemas.microsoft.com/office/drawing/2014/main" id="{3FE36AE7-0308-84A9-EC88-573F7CE8F269}"/>
              </a:ext>
            </a:extLst>
          </p:cNvPr>
          <p:cNvSpPr>
            <a:spLocks noGrp="1"/>
          </p:cNvSpPr>
          <p:nvPr>
            <p:ph idx="1"/>
          </p:nvPr>
        </p:nvSpPr>
        <p:spPr/>
        <p:txBody>
          <a:bodyPr/>
          <a:lstStyle/>
          <a:p>
            <a:r>
              <a:rPr lang="en-GB" dirty="0"/>
              <a:t>We are going to create a struct to hold the data we want to post to our website. </a:t>
            </a:r>
          </a:p>
        </p:txBody>
      </p:sp>
    </p:spTree>
    <p:extLst>
      <p:ext uri="{BB962C8B-B14F-4D97-AF65-F5344CB8AC3E}">
        <p14:creationId xmlns:p14="http://schemas.microsoft.com/office/powerpoint/2010/main" val="27107377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ECAB-3834-B1BB-6888-F2CC8DF5C212}"/>
              </a:ext>
            </a:extLst>
          </p:cNvPr>
          <p:cNvSpPr>
            <a:spLocks noGrp="1"/>
          </p:cNvSpPr>
          <p:nvPr>
            <p:ph type="title"/>
          </p:nvPr>
        </p:nvSpPr>
        <p:spPr/>
        <p:txBody>
          <a:bodyPr/>
          <a:lstStyle/>
          <a:p>
            <a:r>
              <a:rPr lang="en-GB" dirty="0"/>
              <a:t>What is a struct?</a:t>
            </a:r>
          </a:p>
        </p:txBody>
      </p:sp>
      <p:sp>
        <p:nvSpPr>
          <p:cNvPr id="3" name="Content Placeholder 2">
            <a:extLst>
              <a:ext uri="{FF2B5EF4-FFF2-40B4-BE49-F238E27FC236}">
                <a16:creationId xmlns:a16="http://schemas.microsoft.com/office/drawing/2014/main" id="{7C7D7253-AE94-3F40-0A63-CA57BB8F9AB3}"/>
              </a:ext>
            </a:extLst>
          </p:cNvPr>
          <p:cNvSpPr>
            <a:spLocks noGrp="1"/>
          </p:cNvSpPr>
          <p:nvPr>
            <p:ph idx="1"/>
          </p:nvPr>
        </p:nvSpPr>
        <p:spPr/>
        <p:txBody>
          <a:bodyPr/>
          <a:lstStyle/>
          <a:p>
            <a:r>
              <a:rPr lang="en-GB" dirty="0"/>
              <a:t>structs are a collections of fields.</a:t>
            </a:r>
            <a:br>
              <a:rPr lang="en-GB" dirty="0"/>
            </a:br>
            <a:br>
              <a:rPr lang="en-GB" dirty="0"/>
            </a:br>
            <a:r>
              <a:rPr lang="en-GB" dirty="0"/>
              <a:t>It is a container where you can group several types of data</a:t>
            </a:r>
          </a:p>
          <a:p>
            <a:endParaRPr lang="en-GB" dirty="0"/>
          </a:p>
          <a:p>
            <a:r>
              <a:rPr lang="en-GB" dirty="0"/>
              <a:t>For example if you create a struct for someone who has a bank account, inside you would have fields of data relating to </a:t>
            </a:r>
          </a:p>
          <a:p>
            <a:r>
              <a:rPr lang="en-GB" dirty="0"/>
              <a:t>- name </a:t>
            </a:r>
            <a:r>
              <a:rPr lang="en-GB" dirty="0">
                <a:solidFill>
                  <a:srgbClr val="00B0F0"/>
                </a:solidFill>
              </a:rPr>
              <a:t>string</a:t>
            </a:r>
          </a:p>
          <a:p>
            <a:r>
              <a:rPr lang="en-GB" dirty="0"/>
              <a:t>-bank account number </a:t>
            </a:r>
            <a:r>
              <a:rPr lang="en-GB" dirty="0">
                <a:solidFill>
                  <a:srgbClr val="00B0F0"/>
                </a:solidFill>
              </a:rPr>
              <a:t>int</a:t>
            </a:r>
          </a:p>
          <a:p>
            <a:r>
              <a:rPr lang="en-GB" dirty="0"/>
              <a:t>-account balance </a:t>
            </a:r>
            <a:r>
              <a:rPr lang="en-GB" dirty="0">
                <a:solidFill>
                  <a:srgbClr val="00B0F0"/>
                </a:solidFill>
              </a:rPr>
              <a:t>int</a:t>
            </a:r>
          </a:p>
        </p:txBody>
      </p:sp>
    </p:spTree>
    <p:extLst>
      <p:ext uri="{BB962C8B-B14F-4D97-AF65-F5344CB8AC3E}">
        <p14:creationId xmlns:p14="http://schemas.microsoft.com/office/powerpoint/2010/main" val="1502986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42A0-454B-2F2C-005E-C487EDA472E2}"/>
              </a:ext>
            </a:extLst>
          </p:cNvPr>
          <p:cNvSpPr>
            <a:spLocks noGrp="1"/>
          </p:cNvSpPr>
          <p:nvPr>
            <p:ph type="title"/>
          </p:nvPr>
        </p:nvSpPr>
        <p:spPr/>
        <p:txBody>
          <a:bodyPr>
            <a:normAutofit/>
          </a:bodyPr>
          <a:lstStyle/>
          <a:p>
            <a:r>
              <a:rPr lang="en-GB" dirty="0"/>
              <a:t>DECLARING AND INITIALIZING A STRUCT </a:t>
            </a:r>
            <a:br>
              <a:rPr lang="en-GB" dirty="0">
                <a:effectLst/>
              </a:rPr>
            </a:br>
            <a:endParaRPr lang="en-GB" dirty="0"/>
          </a:p>
        </p:txBody>
      </p:sp>
      <p:sp>
        <p:nvSpPr>
          <p:cNvPr id="3" name="Content Placeholder 2">
            <a:extLst>
              <a:ext uri="{FF2B5EF4-FFF2-40B4-BE49-F238E27FC236}">
                <a16:creationId xmlns:a16="http://schemas.microsoft.com/office/drawing/2014/main" id="{AB47809E-5611-F41D-B7CD-1810C5A6362D}"/>
              </a:ext>
            </a:extLst>
          </p:cNvPr>
          <p:cNvSpPr>
            <a:spLocks noGrp="1"/>
          </p:cNvSpPr>
          <p:nvPr>
            <p:ph idx="1"/>
          </p:nvPr>
        </p:nvSpPr>
        <p:spPr/>
        <p:txBody>
          <a:bodyPr/>
          <a:lstStyle/>
          <a:p>
            <a:pPr marL="0" indent="0">
              <a:buNone/>
            </a:pPr>
            <a:r>
              <a:rPr lang="en-GB" dirty="0"/>
              <a:t>A struct in Go can contain one or more fields. </a:t>
            </a:r>
          </a:p>
          <a:p>
            <a:pPr marL="0" indent="0">
              <a:buNone/>
            </a:pPr>
            <a:r>
              <a:rPr lang="en-GB" dirty="0"/>
              <a:t>Each field in the struct must have a data type. You can use the type + struct keyword to create a struct using syntax like this: </a:t>
            </a:r>
          </a:p>
          <a:p>
            <a:pPr marL="0" indent="0">
              <a:buNone/>
            </a:pPr>
            <a:endParaRPr lang="en-GB" sz="1800" dirty="0">
              <a:effectLst/>
              <a:latin typeface="AnonymousPro"/>
            </a:endParaRPr>
          </a:p>
          <a:p>
            <a:pPr marL="0" indent="0">
              <a:buNone/>
            </a:pPr>
            <a:endParaRPr lang="en-GB" sz="1800" dirty="0">
              <a:latin typeface="AnonymousPro"/>
            </a:endParaRPr>
          </a:p>
          <a:p>
            <a:endParaRPr lang="en-GB" dirty="0"/>
          </a:p>
        </p:txBody>
      </p:sp>
      <p:pic>
        <p:nvPicPr>
          <p:cNvPr id="6" name="Picture 5">
            <a:extLst>
              <a:ext uri="{FF2B5EF4-FFF2-40B4-BE49-F238E27FC236}">
                <a16:creationId xmlns:a16="http://schemas.microsoft.com/office/drawing/2014/main" id="{8429C1C1-06B2-9CFD-C1CC-535139147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429000"/>
            <a:ext cx="3143250" cy="1986034"/>
          </a:xfrm>
          <a:prstGeom prst="rect">
            <a:avLst/>
          </a:prstGeom>
        </p:spPr>
      </p:pic>
    </p:spTree>
    <p:extLst>
      <p:ext uri="{BB962C8B-B14F-4D97-AF65-F5344CB8AC3E}">
        <p14:creationId xmlns:p14="http://schemas.microsoft.com/office/powerpoint/2010/main" val="21711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6254-955A-351E-416A-7A892F121008}"/>
              </a:ext>
            </a:extLst>
          </p:cNvPr>
          <p:cNvSpPr>
            <a:spLocks noGrp="1"/>
          </p:cNvSpPr>
          <p:nvPr>
            <p:ph type="title"/>
          </p:nvPr>
        </p:nvSpPr>
        <p:spPr/>
        <p:txBody>
          <a:bodyPr>
            <a:normAutofit/>
          </a:bodyPr>
          <a:lstStyle/>
          <a:p>
            <a:pPr algn="ctr"/>
            <a:r>
              <a:rPr lang="en-GB" sz="9600" b="1">
                <a:solidFill>
                  <a:srgbClr val="FF40FF"/>
                </a:solidFill>
              </a:rPr>
              <a:t>Week 1</a:t>
            </a:r>
          </a:p>
        </p:txBody>
      </p:sp>
      <p:sp>
        <p:nvSpPr>
          <p:cNvPr id="3" name="Content Placeholder 2">
            <a:extLst>
              <a:ext uri="{FF2B5EF4-FFF2-40B4-BE49-F238E27FC236}">
                <a16:creationId xmlns:a16="http://schemas.microsoft.com/office/drawing/2014/main" id="{887FFDAE-A3E6-CAA8-DBE7-121F93359BDE}"/>
              </a:ext>
            </a:extLst>
          </p:cNvPr>
          <p:cNvSpPr>
            <a:spLocks noGrp="1"/>
          </p:cNvSpPr>
          <p:nvPr>
            <p:ph idx="1"/>
          </p:nvPr>
        </p:nvSpPr>
        <p:spPr/>
        <p:txBody>
          <a:bodyPr/>
          <a:lstStyle/>
          <a:p>
            <a:pPr algn="l">
              <a:buFont typeface="Arial" panose="020B0604020202020204" pitchFamily="34" charset="0"/>
              <a:buChar char="•"/>
            </a:pPr>
            <a:r>
              <a:rPr lang="en-GB" b="0" i="0">
                <a:effectLst/>
                <a:latin typeface="-apple-system"/>
              </a:rPr>
              <a:t>Introductions</a:t>
            </a:r>
          </a:p>
          <a:p>
            <a:pPr algn="l">
              <a:buFont typeface="Arial" panose="020B0604020202020204" pitchFamily="34" charset="0"/>
              <a:buChar char="•"/>
            </a:pPr>
            <a:r>
              <a:rPr lang="en-GB">
                <a:latin typeface="-apple-system"/>
              </a:rPr>
              <a:t>Write your first functions!</a:t>
            </a:r>
          </a:p>
          <a:p>
            <a:pPr algn="l">
              <a:buFont typeface="Arial" panose="020B0604020202020204" pitchFamily="34" charset="0"/>
              <a:buChar char="•"/>
            </a:pPr>
            <a:r>
              <a:rPr lang="en-GB" b="0" i="0">
                <a:effectLst/>
                <a:latin typeface="-apple-system"/>
              </a:rPr>
              <a:t>Installing Go and VS code</a:t>
            </a:r>
          </a:p>
          <a:p>
            <a:pPr algn="l">
              <a:buFont typeface="Arial" panose="020B0604020202020204" pitchFamily="34" charset="0"/>
              <a:buChar char="•"/>
            </a:pPr>
            <a:r>
              <a:rPr lang="en-GB">
                <a:latin typeface="-apple-system"/>
              </a:rPr>
              <a:t>Questions?</a:t>
            </a:r>
            <a:endParaRPr lang="en-GB" b="0" i="0">
              <a:effectLst/>
              <a:latin typeface="-apple-system"/>
            </a:endParaRPr>
          </a:p>
        </p:txBody>
      </p:sp>
      <p:sp>
        <p:nvSpPr>
          <p:cNvPr id="4" name="Date Placeholder 3">
            <a:extLst>
              <a:ext uri="{FF2B5EF4-FFF2-40B4-BE49-F238E27FC236}">
                <a16:creationId xmlns:a16="http://schemas.microsoft.com/office/drawing/2014/main" id="{60579DF4-FCB5-F96D-42A6-605D93C8074F}"/>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584344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F597-0188-C5A4-2D02-BBEECC51BB86}"/>
              </a:ext>
            </a:extLst>
          </p:cNvPr>
          <p:cNvSpPr>
            <a:spLocks noGrp="1"/>
          </p:cNvSpPr>
          <p:nvPr>
            <p:ph type="title"/>
          </p:nvPr>
        </p:nvSpPr>
        <p:spPr>
          <a:xfrm>
            <a:off x="1024129" y="585216"/>
            <a:ext cx="4431792" cy="1499616"/>
          </a:xfrm>
        </p:spPr>
        <p:txBody>
          <a:bodyPr>
            <a:normAutofit/>
          </a:bodyPr>
          <a:lstStyle/>
          <a:p>
            <a:r>
              <a:rPr lang="en-GB" dirty="0"/>
              <a:t>How to access a struct</a:t>
            </a:r>
          </a:p>
        </p:txBody>
      </p:sp>
      <p:sp>
        <p:nvSpPr>
          <p:cNvPr id="3" name="Content Placeholder 2">
            <a:extLst>
              <a:ext uri="{FF2B5EF4-FFF2-40B4-BE49-F238E27FC236}">
                <a16:creationId xmlns:a16="http://schemas.microsoft.com/office/drawing/2014/main" id="{8194308F-CFF0-17EA-B8F5-763CB8A70FFE}"/>
              </a:ext>
            </a:extLst>
          </p:cNvPr>
          <p:cNvSpPr>
            <a:spLocks noGrp="1"/>
          </p:cNvSpPr>
          <p:nvPr>
            <p:ph idx="1"/>
          </p:nvPr>
        </p:nvSpPr>
        <p:spPr>
          <a:xfrm>
            <a:off x="1024128" y="2286000"/>
            <a:ext cx="4429615" cy="3931920"/>
          </a:xfrm>
        </p:spPr>
        <p:txBody>
          <a:bodyPr>
            <a:normAutofit/>
          </a:bodyPr>
          <a:lstStyle/>
          <a:p>
            <a:r>
              <a:rPr lang="en-GB" dirty="0"/>
              <a:t>Access struct fields with a dot</a:t>
            </a:r>
          </a:p>
          <a:p>
            <a:endParaRPr lang="en-GB" dirty="0"/>
          </a:p>
          <a:p>
            <a:endParaRPr lang="en-GB" dirty="0"/>
          </a:p>
        </p:txBody>
      </p:sp>
      <p:pic>
        <p:nvPicPr>
          <p:cNvPr id="6" name="Picture 5" descr="Text&#10;&#10;Description automatically generated">
            <a:extLst>
              <a:ext uri="{FF2B5EF4-FFF2-40B4-BE49-F238E27FC236}">
                <a16:creationId xmlns:a16="http://schemas.microsoft.com/office/drawing/2014/main" id="{BE318F89-8B96-ADBD-FB68-BB5D570754F3}"/>
              </a:ext>
            </a:extLst>
          </p:cNvPr>
          <p:cNvPicPr>
            <a:picLocks noChangeAspect="1"/>
          </p:cNvPicPr>
          <p:nvPr/>
        </p:nvPicPr>
        <p:blipFill rotWithShape="1">
          <a:blip r:embed="rId2">
            <a:extLst>
              <a:ext uri="{28A0092B-C50C-407E-A947-70E740481C1C}">
                <a14:useLocalDpi xmlns:a14="http://schemas.microsoft.com/office/drawing/2010/main" val="0"/>
              </a:ext>
            </a:extLst>
          </a:blip>
          <a:srcRect r="6063"/>
          <a:stretch/>
        </p:blipFill>
        <p:spPr>
          <a:xfrm>
            <a:off x="5168900" y="1004132"/>
            <a:ext cx="6383021" cy="5673827"/>
          </a:xfrm>
          <a:prstGeom prst="rect">
            <a:avLst/>
          </a:prstGeom>
        </p:spPr>
      </p:pic>
    </p:spTree>
    <p:extLst>
      <p:ext uri="{BB962C8B-B14F-4D97-AF65-F5344CB8AC3E}">
        <p14:creationId xmlns:p14="http://schemas.microsoft.com/office/powerpoint/2010/main" val="35701215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BDA6-A6DD-4F43-6BEF-7C23ED5CE5F8}"/>
              </a:ext>
            </a:extLst>
          </p:cNvPr>
          <p:cNvSpPr>
            <a:spLocks noGrp="1"/>
          </p:cNvSpPr>
          <p:nvPr>
            <p:ph type="title"/>
          </p:nvPr>
        </p:nvSpPr>
        <p:spPr/>
        <p:txBody>
          <a:bodyPr/>
          <a:lstStyle/>
          <a:p>
            <a:r>
              <a:rPr lang="en-GB" dirty="0"/>
              <a:t>Step 3 – adding                       tags to struct</a:t>
            </a:r>
          </a:p>
        </p:txBody>
      </p:sp>
      <p:sp>
        <p:nvSpPr>
          <p:cNvPr id="3" name="Content Placeholder 2">
            <a:extLst>
              <a:ext uri="{FF2B5EF4-FFF2-40B4-BE49-F238E27FC236}">
                <a16:creationId xmlns:a16="http://schemas.microsoft.com/office/drawing/2014/main" id="{68A63918-BCAB-34DB-31ED-F145D6732AE7}"/>
              </a:ext>
            </a:extLst>
          </p:cNvPr>
          <p:cNvSpPr>
            <a:spLocks noGrp="1"/>
          </p:cNvSpPr>
          <p:nvPr>
            <p:ph idx="1"/>
          </p:nvPr>
        </p:nvSpPr>
        <p:spPr/>
        <p:txBody>
          <a:bodyPr>
            <a:normAutofit lnSpcReduction="10000"/>
          </a:bodyPr>
          <a:lstStyle/>
          <a:p>
            <a:r>
              <a:rPr lang="en-GB" dirty="0"/>
              <a:t>JSON (</a:t>
            </a:r>
            <a:r>
              <a:rPr lang="en-GB" dirty="0" err="1"/>
              <a:t>Javascript</a:t>
            </a:r>
            <a:r>
              <a:rPr lang="en-GB" dirty="0"/>
              <a:t> Object Notation)</a:t>
            </a:r>
          </a:p>
          <a:p>
            <a:endParaRPr lang="en-GB" dirty="0"/>
          </a:p>
          <a:p>
            <a:r>
              <a:rPr lang="en-GB" dirty="0"/>
              <a:t>In web development, JSON is commonly used as a format for transmitting data between a web server and a client application. It’s easily compressed, quick to transmit lots of data and easy for humans to read and write. </a:t>
            </a:r>
          </a:p>
          <a:p>
            <a:endParaRPr lang="en-GB" dirty="0"/>
          </a:p>
          <a:p>
            <a:r>
              <a:rPr lang="en-GB" dirty="0"/>
              <a:t>For example, when a client makes a request to a web server, the server might respond with JSON-encoded data that the client can then parse and display in a web browser or mobile app.</a:t>
            </a:r>
          </a:p>
          <a:p>
            <a:br>
              <a:rPr lang="en-GB" dirty="0"/>
            </a:br>
            <a:endParaRPr lang="en-GB" dirty="0"/>
          </a:p>
        </p:txBody>
      </p:sp>
      <p:pic>
        <p:nvPicPr>
          <p:cNvPr id="6" name="Picture 5" descr="Logo, company name&#10;&#10;Description automatically generated">
            <a:extLst>
              <a:ext uri="{FF2B5EF4-FFF2-40B4-BE49-F238E27FC236}">
                <a16:creationId xmlns:a16="http://schemas.microsoft.com/office/drawing/2014/main" id="{AA8D3059-51F0-1063-A211-19874B9CA40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51555" y="744750"/>
            <a:ext cx="2468418" cy="1180548"/>
          </a:xfrm>
          <a:prstGeom prst="rect">
            <a:avLst/>
          </a:prstGeom>
        </p:spPr>
      </p:pic>
    </p:spTree>
    <p:extLst>
      <p:ext uri="{BB962C8B-B14F-4D97-AF65-F5344CB8AC3E}">
        <p14:creationId xmlns:p14="http://schemas.microsoft.com/office/powerpoint/2010/main" val="10314325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807D28-E5BD-B941-61C4-376BC0C47585}"/>
              </a:ext>
            </a:extLst>
          </p:cNvPr>
          <p:cNvSpPr>
            <a:spLocks noGrp="1"/>
          </p:cNvSpPr>
          <p:nvPr>
            <p:ph idx="1"/>
          </p:nvPr>
        </p:nvSpPr>
        <p:spPr>
          <a:xfrm>
            <a:off x="1024129" y="927100"/>
            <a:ext cx="9720073" cy="4023360"/>
          </a:xfrm>
        </p:spPr>
        <p:txBody>
          <a:bodyPr/>
          <a:lstStyle/>
          <a:p>
            <a:endParaRPr lang="en-GB" dirty="0"/>
          </a:p>
          <a:p>
            <a:r>
              <a:rPr lang="en-GB" dirty="0"/>
              <a:t>JSON tags specify the names of the JSON fields that correspond to each struct field.</a:t>
            </a:r>
          </a:p>
          <a:p>
            <a:r>
              <a:rPr lang="en-GB" dirty="0"/>
              <a:t>For example, the Go Id field has a JSON tag of </a:t>
            </a:r>
            <a:r>
              <a:rPr lang="en-GB" dirty="0">
                <a:solidFill>
                  <a:srgbClr val="00B0F0"/>
                </a:solidFill>
              </a:rPr>
              <a:t>"Id", </a:t>
            </a:r>
            <a:r>
              <a:rPr lang="en-GB" dirty="0"/>
              <a:t>it will look for the JSON field with the name "Id". </a:t>
            </a:r>
          </a:p>
          <a:p>
            <a:r>
              <a:rPr lang="en-GB" dirty="0"/>
              <a:t>Similarly, the Go </a:t>
            </a:r>
            <a:r>
              <a:rPr lang="en-GB" dirty="0" err="1"/>
              <a:t>RecipeName</a:t>
            </a:r>
            <a:r>
              <a:rPr lang="en-GB" dirty="0"/>
              <a:t> field has a JSON tag of </a:t>
            </a:r>
            <a:r>
              <a:rPr lang="en-GB" dirty="0">
                <a:solidFill>
                  <a:srgbClr val="00B0F0"/>
                </a:solidFill>
              </a:rPr>
              <a:t>"Recipe Name” </a:t>
            </a:r>
            <a:r>
              <a:rPr lang="en-GB" dirty="0"/>
              <a:t>which means that Go will look for the JSON field with the name "Recipe Name".</a:t>
            </a:r>
          </a:p>
        </p:txBody>
      </p:sp>
    </p:spTree>
    <p:extLst>
      <p:ext uri="{BB962C8B-B14F-4D97-AF65-F5344CB8AC3E}">
        <p14:creationId xmlns:p14="http://schemas.microsoft.com/office/powerpoint/2010/main" val="156927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883D-93B6-02CC-8E24-5D8319D91265}"/>
              </a:ext>
            </a:extLst>
          </p:cNvPr>
          <p:cNvSpPr>
            <a:spLocks noGrp="1"/>
          </p:cNvSpPr>
          <p:nvPr>
            <p:ph type="title"/>
          </p:nvPr>
        </p:nvSpPr>
        <p:spPr/>
        <p:txBody>
          <a:bodyPr/>
          <a:lstStyle/>
          <a:p>
            <a:r>
              <a:rPr lang="en-GB" dirty="0"/>
              <a:t>Week 6</a:t>
            </a:r>
          </a:p>
        </p:txBody>
      </p:sp>
    </p:spTree>
    <p:extLst>
      <p:ext uri="{BB962C8B-B14F-4D97-AF65-F5344CB8AC3E}">
        <p14:creationId xmlns:p14="http://schemas.microsoft.com/office/powerpoint/2010/main" val="4220227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4B9E-C168-AB02-5C19-C2F155EB76D5}"/>
              </a:ext>
            </a:extLst>
          </p:cNvPr>
          <p:cNvSpPr>
            <a:spLocks noGrp="1"/>
          </p:cNvSpPr>
          <p:nvPr>
            <p:ph type="title"/>
          </p:nvPr>
        </p:nvSpPr>
        <p:spPr/>
        <p:txBody>
          <a:bodyPr>
            <a:normAutofit fontScale="90000"/>
          </a:bodyPr>
          <a:lstStyle/>
          <a:p>
            <a:r>
              <a:rPr lang="en-GB" dirty="0"/>
              <a:t>When creating our program, one of the first steps is to create a module. What is the command to create a module, and what is a module?</a:t>
            </a:r>
          </a:p>
        </p:txBody>
      </p:sp>
      <p:sp>
        <p:nvSpPr>
          <p:cNvPr id="3" name="Content Placeholder 2">
            <a:extLst>
              <a:ext uri="{FF2B5EF4-FFF2-40B4-BE49-F238E27FC236}">
                <a16:creationId xmlns:a16="http://schemas.microsoft.com/office/drawing/2014/main" id="{36AD0189-048C-9A38-4043-49F3FFD4B504}"/>
              </a:ext>
            </a:extLst>
          </p:cNvPr>
          <p:cNvSpPr>
            <a:spLocks noGrp="1"/>
          </p:cNvSpPr>
          <p:nvPr>
            <p:ph idx="1"/>
          </p:nvPr>
        </p:nvSpPr>
        <p:spPr>
          <a:xfrm>
            <a:off x="1024128" y="2447344"/>
            <a:ext cx="9720073" cy="4023360"/>
          </a:xfrm>
        </p:spPr>
        <p:txBody>
          <a:bodyPr/>
          <a:lstStyle/>
          <a:p>
            <a:r>
              <a:rPr lang="en-GB" dirty="0"/>
              <a:t>go mod </a:t>
            </a:r>
            <a:r>
              <a:rPr lang="en-GB" dirty="0" err="1"/>
              <a:t>init</a:t>
            </a:r>
            <a:r>
              <a:rPr lang="en-GB" dirty="0"/>
              <a:t> &lt;name&gt;</a:t>
            </a:r>
          </a:p>
          <a:p>
            <a:endParaRPr lang="en-GB" dirty="0"/>
          </a:p>
          <a:p>
            <a:r>
              <a:rPr lang="en-GB" dirty="0"/>
              <a:t>- lists all the external dependencies we need for the program</a:t>
            </a:r>
          </a:p>
          <a:p>
            <a:r>
              <a:rPr lang="en-GB" dirty="0"/>
              <a:t>- which version of Go was used to make it</a:t>
            </a:r>
          </a:p>
          <a:p>
            <a:r>
              <a:rPr lang="en-GB" dirty="0"/>
              <a:t>- route to the module therefore the program.</a:t>
            </a:r>
          </a:p>
          <a:p>
            <a:endParaRPr lang="en-GB" dirty="0"/>
          </a:p>
          <a:p>
            <a:endParaRPr lang="en-GB" dirty="0"/>
          </a:p>
        </p:txBody>
      </p:sp>
    </p:spTree>
    <p:extLst>
      <p:ext uri="{BB962C8B-B14F-4D97-AF65-F5344CB8AC3E}">
        <p14:creationId xmlns:p14="http://schemas.microsoft.com/office/powerpoint/2010/main" val="334472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7D21-24B5-0CB9-BCA1-64E8631C3337}"/>
              </a:ext>
            </a:extLst>
          </p:cNvPr>
          <p:cNvSpPr>
            <a:spLocks noGrp="1"/>
          </p:cNvSpPr>
          <p:nvPr>
            <p:ph type="title"/>
          </p:nvPr>
        </p:nvSpPr>
        <p:spPr/>
        <p:txBody>
          <a:bodyPr/>
          <a:lstStyle/>
          <a:p>
            <a:r>
              <a:rPr lang="en-GB" dirty="0"/>
              <a:t>What kind of data type is a struct?</a:t>
            </a:r>
          </a:p>
        </p:txBody>
      </p:sp>
      <p:sp>
        <p:nvSpPr>
          <p:cNvPr id="3" name="Content Placeholder 2">
            <a:extLst>
              <a:ext uri="{FF2B5EF4-FFF2-40B4-BE49-F238E27FC236}">
                <a16:creationId xmlns:a16="http://schemas.microsoft.com/office/drawing/2014/main" id="{1F641F42-BE7E-88EB-66F6-A5D7AAF04854}"/>
              </a:ext>
            </a:extLst>
          </p:cNvPr>
          <p:cNvSpPr>
            <a:spLocks noGrp="1"/>
          </p:cNvSpPr>
          <p:nvPr>
            <p:ph idx="1"/>
          </p:nvPr>
        </p:nvSpPr>
        <p:spPr/>
        <p:txBody>
          <a:bodyPr/>
          <a:lstStyle/>
          <a:p>
            <a:r>
              <a:rPr lang="en-GB" dirty="0"/>
              <a:t>A struct is composite data type (can hold several bits of information)</a:t>
            </a:r>
            <a:br>
              <a:rPr lang="en-GB" dirty="0"/>
            </a:br>
            <a:endParaRPr lang="en-GB" dirty="0"/>
          </a:p>
          <a:p>
            <a:r>
              <a:rPr lang="en-GB" dirty="0"/>
              <a:t>You create the fields inside your struct</a:t>
            </a:r>
            <a:br>
              <a:rPr lang="en-GB" dirty="0"/>
            </a:br>
            <a:endParaRPr lang="en-GB" dirty="0"/>
          </a:p>
          <a:p>
            <a:r>
              <a:rPr lang="en-GB" dirty="0"/>
              <a:t>We are going to create a structs to hold the data we want to post to our website. </a:t>
            </a:r>
          </a:p>
          <a:p>
            <a:endParaRPr lang="en-GB" dirty="0"/>
          </a:p>
          <a:p>
            <a:endParaRPr lang="en-GB" dirty="0"/>
          </a:p>
        </p:txBody>
      </p:sp>
      <p:pic>
        <p:nvPicPr>
          <p:cNvPr id="5" name="Picture 4">
            <a:extLst>
              <a:ext uri="{FF2B5EF4-FFF2-40B4-BE49-F238E27FC236}">
                <a16:creationId xmlns:a16="http://schemas.microsoft.com/office/drawing/2014/main" id="{B3EC0C41-FC93-20DF-0158-F59DA18E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824" y="4484670"/>
            <a:ext cx="3143250" cy="1986034"/>
          </a:xfrm>
          <a:prstGeom prst="rect">
            <a:avLst/>
          </a:prstGeom>
        </p:spPr>
      </p:pic>
    </p:spTree>
    <p:extLst>
      <p:ext uri="{BB962C8B-B14F-4D97-AF65-F5344CB8AC3E}">
        <p14:creationId xmlns:p14="http://schemas.microsoft.com/office/powerpoint/2010/main" val="283065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4C3B-4273-4D40-0510-1F84FA99C78A}"/>
              </a:ext>
            </a:extLst>
          </p:cNvPr>
          <p:cNvSpPr>
            <a:spLocks noGrp="1"/>
          </p:cNvSpPr>
          <p:nvPr>
            <p:ph type="title"/>
          </p:nvPr>
        </p:nvSpPr>
        <p:spPr/>
        <p:txBody>
          <a:bodyPr/>
          <a:lstStyle/>
          <a:p>
            <a:r>
              <a:rPr lang="en-GB" dirty="0"/>
              <a:t>How our website works</a:t>
            </a:r>
          </a:p>
        </p:txBody>
      </p:sp>
      <p:sp>
        <p:nvSpPr>
          <p:cNvPr id="3" name="Content Placeholder 2">
            <a:extLst>
              <a:ext uri="{FF2B5EF4-FFF2-40B4-BE49-F238E27FC236}">
                <a16:creationId xmlns:a16="http://schemas.microsoft.com/office/drawing/2014/main" id="{88AC7F30-FA8D-6363-0651-0AB32F5F616B}"/>
              </a:ext>
            </a:extLst>
          </p:cNvPr>
          <p:cNvSpPr>
            <a:spLocks noGrp="1"/>
          </p:cNvSpPr>
          <p:nvPr>
            <p:ph idx="1"/>
          </p:nvPr>
        </p:nvSpPr>
        <p:spPr>
          <a:xfrm>
            <a:off x="1024128" y="1791970"/>
            <a:ext cx="9529572" cy="2245360"/>
          </a:xfrm>
        </p:spPr>
        <p:txBody>
          <a:bodyPr>
            <a:normAutofit/>
          </a:bodyPr>
          <a:lstStyle/>
          <a:p>
            <a:r>
              <a:rPr lang="en-GB" dirty="0"/>
              <a:t>When a client (such as a web browser) wants to access a web page or web application, it sends an HTTP request to the server that hosts the web page or application. The server receives the request, and then passes the request to the appropriate handler function, which generates a response that is sent back to the client. The client then receives the response and renders it in the browser window.</a:t>
            </a:r>
          </a:p>
        </p:txBody>
      </p:sp>
      <p:pic>
        <p:nvPicPr>
          <p:cNvPr id="6" name="Picture 5" descr="Icon&#10;&#10;Description automatically generated">
            <a:extLst>
              <a:ext uri="{FF2B5EF4-FFF2-40B4-BE49-F238E27FC236}">
                <a16:creationId xmlns:a16="http://schemas.microsoft.com/office/drawing/2014/main" id="{5EF4EDBA-0A59-EF8D-741F-BF96537572B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553"/>
          <a:stretch/>
        </p:blipFill>
        <p:spPr>
          <a:xfrm>
            <a:off x="3761400" y="3915395"/>
            <a:ext cx="4591700" cy="2942605"/>
          </a:xfrm>
          <a:prstGeom prst="rect">
            <a:avLst/>
          </a:prstGeom>
        </p:spPr>
      </p:pic>
    </p:spTree>
    <p:extLst>
      <p:ext uri="{BB962C8B-B14F-4D97-AF65-F5344CB8AC3E}">
        <p14:creationId xmlns:p14="http://schemas.microsoft.com/office/powerpoint/2010/main" val="41496023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3B72D-5115-61EC-327B-36AB65ADA85F}"/>
              </a:ext>
            </a:extLst>
          </p:cNvPr>
          <p:cNvSpPr>
            <a:spLocks noGrp="1"/>
          </p:cNvSpPr>
          <p:nvPr>
            <p:ph idx="1"/>
          </p:nvPr>
        </p:nvSpPr>
        <p:spPr/>
        <p:txBody>
          <a:bodyPr/>
          <a:lstStyle/>
          <a:p>
            <a:r>
              <a:rPr lang="en-GB" dirty="0"/>
              <a:t>The client-server relationship is typically based on the HTTP protocol, which is the standard protocol used for communication between web browsers and servers.</a:t>
            </a:r>
          </a:p>
          <a:p>
            <a:endParaRPr lang="en-GB" dirty="0"/>
          </a:p>
          <a:p>
            <a:endParaRPr lang="en-GB" dirty="0"/>
          </a:p>
          <a:p>
            <a:r>
              <a:rPr lang="en-GB" dirty="0"/>
              <a:t>It’s a common language, set of mutually understandable instructions</a:t>
            </a:r>
          </a:p>
        </p:txBody>
      </p:sp>
    </p:spTree>
    <p:extLst>
      <p:ext uri="{BB962C8B-B14F-4D97-AF65-F5344CB8AC3E}">
        <p14:creationId xmlns:p14="http://schemas.microsoft.com/office/powerpoint/2010/main" val="1334906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4F-1E7E-17CF-67E2-D71A50DD4FCE}"/>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25789707-E5F6-F9F0-2CAC-EE3249389B69}"/>
              </a:ext>
            </a:extLst>
          </p:cNvPr>
          <p:cNvSpPr>
            <a:spLocks noGrp="1"/>
          </p:cNvSpPr>
          <p:nvPr>
            <p:ph idx="1"/>
          </p:nvPr>
        </p:nvSpPr>
        <p:spPr/>
        <p:txBody>
          <a:bodyPr/>
          <a:lstStyle/>
          <a:p>
            <a:r>
              <a:rPr lang="en-GB" dirty="0"/>
              <a:t>A server is a computer program (dedicating to serving files, its not used as a workstation) that listens for incoming network requests and responds to those requests by providing data or services. </a:t>
            </a:r>
          </a:p>
          <a:p>
            <a:endParaRPr lang="en-GB" dirty="0"/>
          </a:p>
          <a:p>
            <a:r>
              <a:rPr lang="en-GB" dirty="0"/>
              <a:t>The client, your computer will make a request to the server for a connection and for data.</a:t>
            </a:r>
          </a:p>
        </p:txBody>
      </p:sp>
      <p:pic>
        <p:nvPicPr>
          <p:cNvPr id="6" name="Picture 5" descr="Icon&#10;&#10;Description automatically generated">
            <a:extLst>
              <a:ext uri="{FF2B5EF4-FFF2-40B4-BE49-F238E27FC236}">
                <a16:creationId xmlns:a16="http://schemas.microsoft.com/office/drawing/2014/main" id="{29BD3BA8-BF51-9746-E324-F6B8D818967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6100" y="4483100"/>
            <a:ext cx="2863074" cy="2374900"/>
          </a:xfrm>
          <a:prstGeom prst="rect">
            <a:avLst/>
          </a:prstGeom>
        </p:spPr>
      </p:pic>
    </p:spTree>
    <p:extLst>
      <p:ext uri="{BB962C8B-B14F-4D97-AF65-F5344CB8AC3E}">
        <p14:creationId xmlns:p14="http://schemas.microsoft.com/office/powerpoint/2010/main" val="40496586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3001-56B1-287F-C30A-F7409EA334C8}"/>
              </a:ext>
            </a:extLst>
          </p:cNvPr>
          <p:cNvSpPr>
            <a:spLocks noGrp="1"/>
          </p:cNvSpPr>
          <p:nvPr>
            <p:ph type="title"/>
          </p:nvPr>
        </p:nvSpPr>
        <p:spPr/>
        <p:txBody>
          <a:bodyPr/>
          <a:lstStyle/>
          <a:p>
            <a:r>
              <a:rPr lang="en-GB" dirty="0"/>
              <a:t>Handlers</a:t>
            </a:r>
          </a:p>
        </p:txBody>
      </p:sp>
      <p:sp>
        <p:nvSpPr>
          <p:cNvPr id="3" name="Content Placeholder 2">
            <a:extLst>
              <a:ext uri="{FF2B5EF4-FFF2-40B4-BE49-F238E27FC236}">
                <a16:creationId xmlns:a16="http://schemas.microsoft.com/office/drawing/2014/main" id="{3FE43880-F519-E014-FFDF-F6EC3DEBBF48}"/>
              </a:ext>
            </a:extLst>
          </p:cNvPr>
          <p:cNvSpPr>
            <a:spLocks noGrp="1"/>
          </p:cNvSpPr>
          <p:nvPr>
            <p:ph idx="1"/>
          </p:nvPr>
        </p:nvSpPr>
        <p:spPr/>
        <p:txBody>
          <a:bodyPr/>
          <a:lstStyle/>
          <a:p>
            <a:r>
              <a:rPr lang="en-GB" dirty="0"/>
              <a:t>Handler functions are functions that are called by servers to process incoming requests and generate responses.</a:t>
            </a:r>
          </a:p>
        </p:txBody>
      </p:sp>
    </p:spTree>
    <p:extLst>
      <p:ext uri="{BB962C8B-B14F-4D97-AF65-F5344CB8AC3E}">
        <p14:creationId xmlns:p14="http://schemas.microsoft.com/office/powerpoint/2010/main" val="38205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9AD8-3EAF-2489-E5D1-D83672C57720}"/>
              </a:ext>
            </a:extLst>
          </p:cNvPr>
          <p:cNvSpPr>
            <a:spLocks noGrp="1"/>
          </p:cNvSpPr>
          <p:nvPr>
            <p:ph type="title"/>
          </p:nvPr>
        </p:nvSpPr>
        <p:spPr/>
        <p:txBody>
          <a:bodyPr/>
          <a:lstStyle/>
          <a:p>
            <a:r>
              <a:rPr lang="en-GB"/>
              <a:t>Paste the following into your file</a:t>
            </a:r>
          </a:p>
        </p:txBody>
      </p:sp>
      <p:pic>
        <p:nvPicPr>
          <p:cNvPr id="6" name="Content Placeholder 5" descr="Graphical user interface, text&#10;&#10;Description automatically generated">
            <a:extLst>
              <a:ext uri="{FF2B5EF4-FFF2-40B4-BE49-F238E27FC236}">
                <a16:creationId xmlns:a16="http://schemas.microsoft.com/office/drawing/2014/main" id="{792473F4-89C3-4DC9-CD68-FE364B9E4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2451" y="2797000"/>
            <a:ext cx="4508500" cy="1879600"/>
          </a:xfrm>
        </p:spPr>
      </p:pic>
      <p:cxnSp>
        <p:nvCxnSpPr>
          <p:cNvPr id="8" name="Straight Arrow Connector 7">
            <a:extLst>
              <a:ext uri="{FF2B5EF4-FFF2-40B4-BE49-F238E27FC236}">
                <a16:creationId xmlns:a16="http://schemas.microsoft.com/office/drawing/2014/main" id="{B9B586FA-4D45-B893-32CA-62AF8FAFBABF}"/>
              </a:ext>
            </a:extLst>
          </p:cNvPr>
          <p:cNvCxnSpPr>
            <a:cxnSpLocks/>
          </p:cNvCxnSpPr>
          <p:nvPr/>
        </p:nvCxnSpPr>
        <p:spPr>
          <a:xfrm>
            <a:off x="2594517" y="2878716"/>
            <a:ext cx="3501483" cy="9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EE4086-C790-DD57-2A28-0A8C5BD38709}"/>
              </a:ext>
            </a:extLst>
          </p:cNvPr>
          <p:cNvCxnSpPr>
            <a:cxnSpLocks/>
          </p:cNvCxnSpPr>
          <p:nvPr/>
        </p:nvCxnSpPr>
        <p:spPr>
          <a:xfrm flipV="1">
            <a:off x="4941591" y="3630863"/>
            <a:ext cx="1564658" cy="1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1C6304-F254-1BEC-5513-66DA9C8B432E}"/>
              </a:ext>
            </a:extLst>
          </p:cNvPr>
          <p:cNvCxnSpPr/>
          <p:nvPr/>
        </p:nvCxnSpPr>
        <p:spPr>
          <a:xfrm flipV="1">
            <a:off x="4521667" y="4161517"/>
            <a:ext cx="1410784" cy="211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500D92-6DC4-63A4-EA70-DA5D8151B658}"/>
              </a:ext>
            </a:extLst>
          </p:cNvPr>
          <p:cNvSpPr txBox="1"/>
          <p:nvPr/>
        </p:nvSpPr>
        <p:spPr>
          <a:xfrm>
            <a:off x="603453" y="2489538"/>
            <a:ext cx="5065810" cy="369332"/>
          </a:xfrm>
          <a:prstGeom prst="rect">
            <a:avLst/>
          </a:prstGeom>
          <a:noFill/>
        </p:spPr>
        <p:txBody>
          <a:bodyPr wrap="none" rtlCol="0">
            <a:spAutoFit/>
          </a:bodyPr>
          <a:lstStyle/>
          <a:p>
            <a:r>
              <a:rPr lang="en-GB"/>
              <a:t>Declares the package the code belongs to</a:t>
            </a:r>
          </a:p>
        </p:txBody>
      </p:sp>
      <p:sp>
        <p:nvSpPr>
          <p:cNvPr id="13" name="TextBox 12">
            <a:extLst>
              <a:ext uri="{FF2B5EF4-FFF2-40B4-BE49-F238E27FC236}">
                <a16:creationId xmlns:a16="http://schemas.microsoft.com/office/drawing/2014/main" id="{7C223426-B65A-5A3C-E799-07741A62B46A}"/>
              </a:ext>
            </a:extLst>
          </p:cNvPr>
          <p:cNvSpPr txBox="1"/>
          <p:nvPr/>
        </p:nvSpPr>
        <p:spPr>
          <a:xfrm>
            <a:off x="1024128" y="3307697"/>
            <a:ext cx="4129782" cy="646331"/>
          </a:xfrm>
          <a:prstGeom prst="rect">
            <a:avLst/>
          </a:prstGeom>
          <a:noFill/>
        </p:spPr>
        <p:txBody>
          <a:bodyPr wrap="square" rtlCol="0">
            <a:spAutoFit/>
          </a:bodyPr>
          <a:lstStyle/>
          <a:p>
            <a:r>
              <a:rPr lang="en-GB"/>
              <a:t>Make the </a:t>
            </a:r>
            <a:r>
              <a:rPr lang="en-GB" err="1"/>
              <a:t>fmt</a:t>
            </a:r>
            <a:r>
              <a:rPr lang="en-GB"/>
              <a:t> (format) package available</a:t>
            </a:r>
            <a:br>
              <a:rPr lang="en-GB"/>
            </a:br>
            <a:r>
              <a:rPr lang="en-GB"/>
              <a:t>for use</a:t>
            </a:r>
          </a:p>
        </p:txBody>
      </p:sp>
      <p:sp>
        <p:nvSpPr>
          <p:cNvPr id="16" name="TextBox 15">
            <a:extLst>
              <a:ext uri="{FF2B5EF4-FFF2-40B4-BE49-F238E27FC236}">
                <a16:creationId xmlns:a16="http://schemas.microsoft.com/office/drawing/2014/main" id="{F128E246-ACEC-5280-C669-1D557EE92A07}"/>
              </a:ext>
            </a:extLst>
          </p:cNvPr>
          <p:cNvSpPr txBox="1"/>
          <p:nvPr/>
        </p:nvSpPr>
        <p:spPr>
          <a:xfrm>
            <a:off x="1598116" y="4379073"/>
            <a:ext cx="3122971" cy="369332"/>
          </a:xfrm>
          <a:prstGeom prst="rect">
            <a:avLst/>
          </a:prstGeom>
          <a:noFill/>
        </p:spPr>
        <p:txBody>
          <a:bodyPr wrap="none" rtlCol="0">
            <a:spAutoFit/>
          </a:bodyPr>
          <a:lstStyle/>
          <a:p>
            <a:r>
              <a:rPr lang="en-GB"/>
              <a:t>Declare the main function</a:t>
            </a:r>
          </a:p>
        </p:txBody>
      </p:sp>
      <p:cxnSp>
        <p:nvCxnSpPr>
          <p:cNvPr id="17" name="Straight Arrow Connector 16">
            <a:extLst>
              <a:ext uri="{FF2B5EF4-FFF2-40B4-BE49-F238E27FC236}">
                <a16:creationId xmlns:a16="http://schemas.microsoft.com/office/drawing/2014/main" id="{33E3C9E2-220D-1370-5E53-41E0E80183B6}"/>
              </a:ext>
            </a:extLst>
          </p:cNvPr>
          <p:cNvCxnSpPr>
            <a:cxnSpLocks/>
          </p:cNvCxnSpPr>
          <p:nvPr/>
        </p:nvCxnSpPr>
        <p:spPr>
          <a:xfrm flipV="1">
            <a:off x="7010400" y="4373391"/>
            <a:ext cx="0" cy="124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567F16-923B-181A-5810-42FEEB418420}"/>
              </a:ext>
            </a:extLst>
          </p:cNvPr>
          <p:cNvSpPr txBox="1"/>
          <p:nvPr/>
        </p:nvSpPr>
        <p:spPr>
          <a:xfrm>
            <a:off x="5580345" y="5547165"/>
            <a:ext cx="4859022" cy="369332"/>
          </a:xfrm>
          <a:prstGeom prst="rect">
            <a:avLst/>
          </a:prstGeom>
          <a:noFill/>
        </p:spPr>
        <p:txBody>
          <a:bodyPr wrap="none" rtlCol="0">
            <a:spAutoFit/>
          </a:bodyPr>
          <a:lstStyle/>
          <a:p>
            <a:r>
              <a:rPr lang="en-GB"/>
              <a:t>&lt;package&gt;.&lt;function&gt;( X x your logic x X)</a:t>
            </a:r>
          </a:p>
        </p:txBody>
      </p:sp>
      <p:sp>
        <p:nvSpPr>
          <p:cNvPr id="3" name="TextBox 2">
            <a:extLst>
              <a:ext uri="{FF2B5EF4-FFF2-40B4-BE49-F238E27FC236}">
                <a16:creationId xmlns:a16="http://schemas.microsoft.com/office/drawing/2014/main" id="{EAF3443B-6608-3BBA-D06C-C71CC45E1F6E}"/>
              </a:ext>
            </a:extLst>
          </p:cNvPr>
          <p:cNvSpPr txBox="1"/>
          <p:nvPr/>
        </p:nvSpPr>
        <p:spPr>
          <a:xfrm>
            <a:off x="8490536" y="1966116"/>
            <a:ext cx="2754280" cy="369332"/>
          </a:xfrm>
          <a:prstGeom prst="rect">
            <a:avLst/>
          </a:prstGeom>
          <a:noFill/>
        </p:spPr>
        <p:txBody>
          <a:bodyPr wrap="none" rtlCol="0">
            <a:spAutoFit/>
          </a:bodyPr>
          <a:lstStyle/>
          <a:p>
            <a:r>
              <a:rPr lang="en-GB" dirty="0"/>
              <a:t>Add picture house and door</a:t>
            </a:r>
          </a:p>
        </p:txBody>
      </p:sp>
      <p:pic>
        <p:nvPicPr>
          <p:cNvPr id="12" name="Picture 11" descr="A drawing of a house&#10;&#10;Description automatically generated">
            <a:extLst>
              <a:ext uri="{FF2B5EF4-FFF2-40B4-BE49-F238E27FC236}">
                <a16:creationId xmlns:a16="http://schemas.microsoft.com/office/drawing/2014/main" id="{EB07C28C-455E-43C0-90C5-0C2AE1A1843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61422" y="3954028"/>
            <a:ext cx="2112972" cy="2903972"/>
          </a:xfrm>
          <a:prstGeom prst="rect">
            <a:avLst/>
          </a:prstGeom>
        </p:spPr>
      </p:pic>
    </p:spTree>
    <p:extLst>
      <p:ext uri="{BB962C8B-B14F-4D97-AF65-F5344CB8AC3E}">
        <p14:creationId xmlns:p14="http://schemas.microsoft.com/office/powerpoint/2010/main" val="29170969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E722-C888-94BE-1E7E-18BAE5AEC49D}"/>
              </a:ext>
            </a:extLst>
          </p:cNvPr>
          <p:cNvSpPr>
            <a:spLocks noGrp="1"/>
          </p:cNvSpPr>
          <p:nvPr>
            <p:ph type="title"/>
          </p:nvPr>
        </p:nvSpPr>
        <p:spPr/>
        <p:txBody>
          <a:bodyPr/>
          <a:lstStyle/>
          <a:p>
            <a:r>
              <a:rPr lang="en-GB" dirty="0"/>
              <a:t>Step 4 create a global variable of []struct recipe</a:t>
            </a:r>
          </a:p>
        </p:txBody>
      </p:sp>
      <p:sp>
        <p:nvSpPr>
          <p:cNvPr id="3" name="Content Placeholder 2">
            <a:extLst>
              <a:ext uri="{FF2B5EF4-FFF2-40B4-BE49-F238E27FC236}">
                <a16:creationId xmlns:a16="http://schemas.microsoft.com/office/drawing/2014/main" id="{6FD41956-EB47-AFB2-3D57-904500904190}"/>
              </a:ext>
            </a:extLst>
          </p:cNvPr>
          <p:cNvSpPr>
            <a:spLocks noGrp="1"/>
          </p:cNvSpPr>
          <p:nvPr>
            <p:ph idx="1"/>
          </p:nvPr>
        </p:nvSpPr>
        <p:spPr/>
        <p:txBody>
          <a:bodyPr/>
          <a:lstStyle/>
          <a:p>
            <a:r>
              <a:rPr lang="en-GB" dirty="0"/>
              <a:t>We have created a container to store our recipe.</a:t>
            </a:r>
          </a:p>
          <a:p>
            <a:endParaRPr lang="en-GB" dirty="0"/>
          </a:p>
          <a:p>
            <a:r>
              <a:rPr lang="en-GB" dirty="0"/>
              <a:t>We now want to duplicate this format to store ALL of our recipes that’s why we create a slice of recipe.</a:t>
            </a:r>
          </a:p>
        </p:txBody>
      </p:sp>
      <p:pic>
        <p:nvPicPr>
          <p:cNvPr id="6" name="Picture 5" descr="Icon&#10;&#10;Description automatically generated">
            <a:extLst>
              <a:ext uri="{FF2B5EF4-FFF2-40B4-BE49-F238E27FC236}">
                <a16:creationId xmlns:a16="http://schemas.microsoft.com/office/drawing/2014/main" id="{01234569-9574-24B3-577E-FE67D2A952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32252" y="4103878"/>
            <a:ext cx="3103824" cy="2647950"/>
          </a:xfrm>
          <a:prstGeom prst="rect">
            <a:avLst/>
          </a:prstGeom>
        </p:spPr>
      </p:pic>
    </p:spTree>
    <p:extLst>
      <p:ext uri="{BB962C8B-B14F-4D97-AF65-F5344CB8AC3E}">
        <p14:creationId xmlns:p14="http://schemas.microsoft.com/office/powerpoint/2010/main" val="29363581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F6D3-3144-4E15-C6C2-630E561DBB86}"/>
              </a:ext>
            </a:extLst>
          </p:cNvPr>
          <p:cNvSpPr>
            <a:spLocks noGrp="1"/>
          </p:cNvSpPr>
          <p:nvPr>
            <p:ph type="title"/>
          </p:nvPr>
        </p:nvSpPr>
        <p:spPr/>
        <p:txBody>
          <a:bodyPr/>
          <a:lstStyle/>
          <a:p>
            <a:r>
              <a:rPr lang="en-GB" dirty="0"/>
              <a:t>Step 5 create function to ‘fetch’ data</a:t>
            </a:r>
          </a:p>
        </p:txBody>
      </p:sp>
      <p:pic>
        <p:nvPicPr>
          <p:cNvPr id="8" name="Content Placeholder 7" descr="A picture containing water, outdoor, beach, bird&#10;&#10;Description automatically generated">
            <a:extLst>
              <a:ext uri="{FF2B5EF4-FFF2-40B4-BE49-F238E27FC236}">
                <a16:creationId xmlns:a16="http://schemas.microsoft.com/office/drawing/2014/main" id="{8A530001-35C4-FBA1-55F2-FA0A491E589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39219" y="3027362"/>
            <a:ext cx="6489700" cy="2540000"/>
          </a:xfrm>
        </p:spPr>
      </p:pic>
    </p:spTree>
    <p:extLst>
      <p:ext uri="{BB962C8B-B14F-4D97-AF65-F5344CB8AC3E}">
        <p14:creationId xmlns:p14="http://schemas.microsoft.com/office/powerpoint/2010/main" val="19219597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6019-1BAC-8F8D-2582-9DB56C92FF43}"/>
              </a:ext>
            </a:extLst>
          </p:cNvPr>
          <p:cNvSpPr>
            <a:spLocks noGrp="1"/>
          </p:cNvSpPr>
          <p:nvPr>
            <p:ph type="title"/>
          </p:nvPr>
        </p:nvSpPr>
        <p:spPr/>
        <p:txBody>
          <a:bodyPr/>
          <a:lstStyle/>
          <a:p>
            <a:r>
              <a:rPr lang="en-GB" dirty="0" err="1"/>
              <a:t>http.Get</a:t>
            </a:r>
            <a:endParaRPr lang="en-GB" dirty="0"/>
          </a:p>
        </p:txBody>
      </p:sp>
      <p:sp>
        <p:nvSpPr>
          <p:cNvPr id="3" name="Content Placeholder 2">
            <a:extLst>
              <a:ext uri="{FF2B5EF4-FFF2-40B4-BE49-F238E27FC236}">
                <a16:creationId xmlns:a16="http://schemas.microsoft.com/office/drawing/2014/main" id="{113A89F4-D813-F12A-0537-2FEEE0AE52C6}"/>
              </a:ext>
            </a:extLst>
          </p:cNvPr>
          <p:cNvSpPr>
            <a:spLocks noGrp="1"/>
          </p:cNvSpPr>
          <p:nvPr>
            <p:ph idx="1"/>
          </p:nvPr>
        </p:nvSpPr>
        <p:spPr/>
        <p:txBody>
          <a:bodyPr/>
          <a:lstStyle/>
          <a:p>
            <a:r>
              <a:rPr lang="en-GB" dirty="0"/>
              <a:t>The HTTP GET method is used to </a:t>
            </a:r>
            <a:r>
              <a:rPr lang="en-GB" i="1" dirty="0"/>
              <a:t>read</a:t>
            </a:r>
            <a:r>
              <a:rPr lang="en-GB" dirty="0"/>
              <a:t> (or retrieve) a representation of a resource.</a:t>
            </a:r>
          </a:p>
          <a:p>
            <a:endParaRPr lang="en-GB" dirty="0"/>
          </a:p>
          <a:p>
            <a:r>
              <a:rPr lang="en-GB" dirty="0"/>
              <a:t>In case of success, GET returns a representation in JSON</a:t>
            </a:r>
          </a:p>
          <a:p>
            <a:endParaRPr lang="en-GB" dirty="0"/>
          </a:p>
          <a:p>
            <a:r>
              <a:rPr lang="en-GB" dirty="0"/>
              <a:t>The go package http has a function Get that sends a GET request to the specified </a:t>
            </a:r>
            <a:r>
              <a:rPr lang="en-GB" dirty="0" err="1"/>
              <a:t>url</a:t>
            </a:r>
            <a:r>
              <a:rPr lang="en-GB" dirty="0"/>
              <a:t> you want to get the information from.</a:t>
            </a:r>
          </a:p>
          <a:p>
            <a:pPr marL="457200" lvl="1" indent="0">
              <a:buNone/>
            </a:pPr>
            <a:r>
              <a:rPr lang="en-GB" dirty="0" err="1"/>
              <a:t>http.Get</a:t>
            </a:r>
            <a:r>
              <a:rPr lang="en-GB" dirty="0"/>
              <a:t>(“</a:t>
            </a:r>
            <a:r>
              <a:rPr lang="en-GB" dirty="0" err="1"/>
              <a:t>url</a:t>
            </a:r>
            <a:r>
              <a:rPr lang="en-GB" dirty="0"/>
              <a:t>”)</a:t>
            </a:r>
          </a:p>
        </p:txBody>
      </p:sp>
    </p:spTree>
    <p:extLst>
      <p:ext uri="{BB962C8B-B14F-4D97-AF65-F5344CB8AC3E}">
        <p14:creationId xmlns:p14="http://schemas.microsoft.com/office/powerpoint/2010/main" val="166666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168DA-FB68-9E3E-7EEA-66DD501DD324}"/>
              </a:ext>
            </a:extLst>
          </p:cNvPr>
          <p:cNvSpPr>
            <a:spLocks noGrp="1"/>
          </p:cNvSpPr>
          <p:nvPr>
            <p:ph type="title"/>
          </p:nvPr>
        </p:nvSpPr>
        <p:spPr/>
        <p:txBody>
          <a:bodyPr/>
          <a:lstStyle/>
          <a:p>
            <a:r>
              <a:rPr lang="en-GB" dirty="0"/>
              <a:t>HTTP Methods</a:t>
            </a:r>
          </a:p>
        </p:txBody>
      </p:sp>
      <p:sp>
        <p:nvSpPr>
          <p:cNvPr id="5" name="Content Placeholder 4">
            <a:extLst>
              <a:ext uri="{FF2B5EF4-FFF2-40B4-BE49-F238E27FC236}">
                <a16:creationId xmlns:a16="http://schemas.microsoft.com/office/drawing/2014/main" id="{C4B32FA7-DED9-9171-B396-D4F24446BB26}"/>
              </a:ext>
            </a:extLst>
          </p:cNvPr>
          <p:cNvSpPr>
            <a:spLocks noGrp="1"/>
          </p:cNvSpPr>
          <p:nvPr>
            <p:ph idx="1"/>
          </p:nvPr>
        </p:nvSpPr>
        <p:spPr/>
        <p:txBody>
          <a:bodyPr/>
          <a:lstStyle/>
          <a:p>
            <a:r>
              <a:rPr lang="en-GB" dirty="0"/>
              <a:t>POST – Creates</a:t>
            </a:r>
          </a:p>
          <a:p>
            <a:r>
              <a:rPr lang="en-GB" dirty="0"/>
              <a:t>GET – Reads</a:t>
            </a:r>
          </a:p>
          <a:p>
            <a:r>
              <a:rPr lang="en-GB" dirty="0"/>
              <a:t>PUT – Updates</a:t>
            </a:r>
          </a:p>
          <a:p>
            <a:r>
              <a:rPr lang="en-GB" dirty="0"/>
              <a:t>DELETE – Deletes</a:t>
            </a:r>
          </a:p>
          <a:p>
            <a:pPr marL="0" indent="0">
              <a:buNone/>
            </a:pPr>
            <a:r>
              <a:rPr lang="en-GB" dirty="0"/>
              <a:t>GET and POST are the only methods we will be using for our website.</a:t>
            </a:r>
          </a:p>
          <a:p>
            <a:endParaRPr lang="en-GB" dirty="0"/>
          </a:p>
        </p:txBody>
      </p:sp>
      <p:sp>
        <p:nvSpPr>
          <p:cNvPr id="2" name="TextBox 1">
            <a:extLst>
              <a:ext uri="{FF2B5EF4-FFF2-40B4-BE49-F238E27FC236}">
                <a16:creationId xmlns:a16="http://schemas.microsoft.com/office/drawing/2014/main" id="{6C720D8A-22D8-5313-0C11-99FC7C025B7B}"/>
              </a:ext>
            </a:extLst>
          </p:cNvPr>
          <p:cNvSpPr txBox="1"/>
          <p:nvPr/>
        </p:nvSpPr>
        <p:spPr>
          <a:xfrm>
            <a:off x="1853514" y="5968314"/>
            <a:ext cx="1781706" cy="369332"/>
          </a:xfrm>
          <a:prstGeom prst="rect">
            <a:avLst/>
          </a:prstGeom>
          <a:noFill/>
        </p:spPr>
        <p:txBody>
          <a:bodyPr wrap="none" rtlCol="0">
            <a:spAutoFit/>
          </a:bodyPr>
          <a:lstStyle/>
          <a:p>
            <a:r>
              <a:rPr lang="en-GB" dirty="0"/>
              <a:t>(part of protocol)</a:t>
            </a:r>
          </a:p>
        </p:txBody>
      </p:sp>
    </p:spTree>
    <p:extLst>
      <p:ext uri="{BB962C8B-B14F-4D97-AF65-F5344CB8AC3E}">
        <p14:creationId xmlns:p14="http://schemas.microsoft.com/office/powerpoint/2010/main" val="33543808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What Is REST API? Examples And How To Use It: Crash Course System Design #3">
            <a:hlinkClick r:id="" action="ppaction://media"/>
            <a:extLst>
              <a:ext uri="{FF2B5EF4-FFF2-40B4-BE49-F238E27FC236}">
                <a16:creationId xmlns:a16="http://schemas.microsoft.com/office/drawing/2014/main" id="{0C01A981-58D2-B9CF-865E-CDE467702DE8}"/>
              </a:ext>
            </a:extLst>
          </p:cNvPr>
          <p:cNvPicPr>
            <a:picLocks noGrp="1" noRot="1" noChangeAspect="1"/>
          </p:cNvPicPr>
          <p:nvPr>
            <p:ph idx="1"/>
            <a:videoFile r:link="rId1"/>
          </p:nvPr>
        </p:nvPicPr>
        <p:blipFill>
          <a:blip r:embed="rId3"/>
          <a:stretch>
            <a:fillRect/>
          </a:stretch>
        </p:blipFill>
        <p:spPr>
          <a:xfrm>
            <a:off x="2720975" y="1092200"/>
            <a:ext cx="6305550" cy="4729163"/>
          </a:xfrm>
          <a:prstGeom prst="rect">
            <a:avLst/>
          </a:prstGeom>
        </p:spPr>
      </p:pic>
      <p:sp>
        <p:nvSpPr>
          <p:cNvPr id="6" name="TextBox 5">
            <a:extLst>
              <a:ext uri="{FF2B5EF4-FFF2-40B4-BE49-F238E27FC236}">
                <a16:creationId xmlns:a16="http://schemas.microsoft.com/office/drawing/2014/main" id="{053326E7-CF73-BFD3-E032-6F02009B9D23}"/>
              </a:ext>
            </a:extLst>
          </p:cNvPr>
          <p:cNvSpPr txBox="1"/>
          <p:nvPr/>
        </p:nvSpPr>
        <p:spPr>
          <a:xfrm>
            <a:off x="0" y="6488668"/>
            <a:ext cx="1253869" cy="369332"/>
          </a:xfrm>
          <a:prstGeom prst="rect">
            <a:avLst/>
          </a:prstGeom>
          <a:noFill/>
        </p:spPr>
        <p:txBody>
          <a:bodyPr wrap="none" rtlCol="0">
            <a:spAutoFit/>
          </a:bodyPr>
          <a:lstStyle/>
          <a:p>
            <a:r>
              <a:rPr lang="en-GB" dirty="0"/>
              <a:t>.57 seconds</a:t>
            </a:r>
          </a:p>
        </p:txBody>
      </p:sp>
    </p:spTree>
    <p:extLst>
      <p:ext uri="{BB962C8B-B14F-4D97-AF65-F5344CB8AC3E}">
        <p14:creationId xmlns:p14="http://schemas.microsoft.com/office/powerpoint/2010/main" val="1682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011C-A719-B678-107F-9C9BE9DE8E93}"/>
              </a:ext>
            </a:extLst>
          </p:cNvPr>
          <p:cNvSpPr>
            <a:spLocks noGrp="1"/>
          </p:cNvSpPr>
          <p:nvPr>
            <p:ph type="title"/>
          </p:nvPr>
        </p:nvSpPr>
        <p:spPr/>
        <p:txBody>
          <a:bodyPr/>
          <a:lstStyle/>
          <a:p>
            <a:r>
              <a:rPr lang="en-GB" dirty="0" err="1"/>
              <a:t>io.ReadAll</a:t>
            </a:r>
            <a:endParaRPr lang="en-GB" dirty="0"/>
          </a:p>
        </p:txBody>
      </p:sp>
      <p:sp>
        <p:nvSpPr>
          <p:cNvPr id="3" name="Content Placeholder 2">
            <a:extLst>
              <a:ext uri="{FF2B5EF4-FFF2-40B4-BE49-F238E27FC236}">
                <a16:creationId xmlns:a16="http://schemas.microsoft.com/office/drawing/2014/main" id="{40CC4F86-7F3B-189C-5A08-919743306C7C}"/>
              </a:ext>
            </a:extLst>
          </p:cNvPr>
          <p:cNvSpPr>
            <a:spLocks noGrp="1"/>
          </p:cNvSpPr>
          <p:nvPr>
            <p:ph idx="1"/>
          </p:nvPr>
        </p:nvSpPr>
        <p:spPr/>
        <p:txBody>
          <a:bodyPr/>
          <a:lstStyle/>
          <a:p>
            <a:r>
              <a:rPr lang="en-GB" dirty="0"/>
              <a:t>io package has a function </a:t>
            </a:r>
            <a:r>
              <a:rPr lang="en-GB" dirty="0" err="1"/>
              <a:t>ReadAll</a:t>
            </a:r>
            <a:r>
              <a:rPr lang="en-GB" dirty="0"/>
              <a:t> which will take a file/some data and convert it into a []byte. The []byte can then be edited or more easily converted into other data types, depending on the desired outcome.</a:t>
            </a:r>
          </a:p>
          <a:p>
            <a:r>
              <a:rPr lang="en-GB" dirty="0"/>
              <a:t>[]byte are also the required input type for a lot of functions that allow you to write data to a specified location. Such as the next function we will use.</a:t>
            </a:r>
          </a:p>
        </p:txBody>
      </p:sp>
    </p:spTree>
    <p:extLst>
      <p:ext uri="{BB962C8B-B14F-4D97-AF65-F5344CB8AC3E}">
        <p14:creationId xmlns:p14="http://schemas.microsoft.com/office/powerpoint/2010/main" val="162743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2B58-42E3-F121-0077-CDF59272DD7D}"/>
              </a:ext>
            </a:extLst>
          </p:cNvPr>
          <p:cNvSpPr>
            <a:spLocks noGrp="1"/>
          </p:cNvSpPr>
          <p:nvPr>
            <p:ph type="title"/>
          </p:nvPr>
        </p:nvSpPr>
        <p:spPr/>
        <p:txBody>
          <a:bodyPr/>
          <a:lstStyle/>
          <a:p>
            <a:r>
              <a:rPr lang="en-GB" dirty="0" err="1"/>
              <a:t>json.Unmarshall</a:t>
            </a:r>
            <a:r>
              <a:rPr lang="en-GB" dirty="0"/>
              <a:t>()</a:t>
            </a:r>
          </a:p>
        </p:txBody>
      </p:sp>
      <p:sp>
        <p:nvSpPr>
          <p:cNvPr id="3" name="Content Placeholder 2">
            <a:extLst>
              <a:ext uri="{FF2B5EF4-FFF2-40B4-BE49-F238E27FC236}">
                <a16:creationId xmlns:a16="http://schemas.microsoft.com/office/drawing/2014/main" id="{B0EA4D6B-8ACA-25CC-7E1B-D03103BBB90C}"/>
              </a:ext>
            </a:extLst>
          </p:cNvPr>
          <p:cNvSpPr>
            <a:spLocks noGrp="1"/>
          </p:cNvSpPr>
          <p:nvPr>
            <p:ph idx="1"/>
          </p:nvPr>
        </p:nvSpPr>
        <p:spPr/>
        <p:txBody>
          <a:bodyPr/>
          <a:lstStyle/>
          <a:p>
            <a:r>
              <a:rPr lang="en-GB" dirty="0"/>
              <a:t>This function takes two inputs:</a:t>
            </a:r>
          </a:p>
          <a:p>
            <a:pPr lvl="1"/>
            <a:r>
              <a:rPr lang="en-GB" dirty="0"/>
              <a:t>A []byte which represents the data to be ‘unmarshalled’</a:t>
            </a:r>
          </a:p>
          <a:p>
            <a:pPr lvl="1"/>
            <a:r>
              <a:rPr lang="en-GB" dirty="0"/>
              <a:t>The location where you want the data to go.</a:t>
            </a:r>
          </a:p>
          <a:p>
            <a:r>
              <a:rPr lang="en-GB" dirty="0"/>
              <a:t>Unmarshalling is the conversion of JSON to Go objects. In our case from JSON to structs. The </a:t>
            </a:r>
            <a:r>
              <a:rPr lang="en-GB" dirty="0" err="1"/>
              <a:t>json</a:t>
            </a:r>
            <a:r>
              <a:rPr lang="en-GB" dirty="0"/>
              <a:t> tags on the struct help tell the unmarshall function where each bit of data should go.</a:t>
            </a:r>
          </a:p>
        </p:txBody>
      </p:sp>
    </p:spTree>
    <p:extLst>
      <p:ext uri="{BB962C8B-B14F-4D97-AF65-F5344CB8AC3E}">
        <p14:creationId xmlns:p14="http://schemas.microsoft.com/office/powerpoint/2010/main" val="26352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81F2-E2A7-4211-5427-DA50D196A3D1}"/>
              </a:ext>
            </a:extLst>
          </p:cNvPr>
          <p:cNvSpPr>
            <a:spLocks noGrp="1"/>
          </p:cNvSpPr>
          <p:nvPr>
            <p:ph type="title"/>
          </p:nvPr>
        </p:nvSpPr>
        <p:spPr/>
        <p:txBody>
          <a:bodyPr/>
          <a:lstStyle/>
          <a:p>
            <a:r>
              <a:rPr lang="en-GB" dirty="0"/>
              <a:t>___.Close</a:t>
            </a:r>
          </a:p>
        </p:txBody>
      </p:sp>
      <p:graphicFrame>
        <p:nvGraphicFramePr>
          <p:cNvPr id="5" name="Content Placeholder 2">
            <a:extLst>
              <a:ext uri="{FF2B5EF4-FFF2-40B4-BE49-F238E27FC236}">
                <a16:creationId xmlns:a16="http://schemas.microsoft.com/office/drawing/2014/main" id="{09040987-87F8-8E8E-1A34-32651AC36ADB}"/>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5606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9C69-677E-01F2-9F9A-847D319313F0}"/>
              </a:ext>
            </a:extLst>
          </p:cNvPr>
          <p:cNvSpPr>
            <a:spLocks noGrp="1"/>
          </p:cNvSpPr>
          <p:nvPr>
            <p:ph type="title"/>
          </p:nvPr>
        </p:nvSpPr>
        <p:spPr/>
        <p:txBody>
          <a:bodyPr/>
          <a:lstStyle/>
          <a:p>
            <a:r>
              <a:rPr lang="en-GB" dirty="0"/>
              <a:t>defer</a:t>
            </a:r>
          </a:p>
        </p:txBody>
      </p:sp>
      <p:sp>
        <p:nvSpPr>
          <p:cNvPr id="3" name="Content Placeholder 2">
            <a:extLst>
              <a:ext uri="{FF2B5EF4-FFF2-40B4-BE49-F238E27FC236}">
                <a16:creationId xmlns:a16="http://schemas.microsoft.com/office/drawing/2014/main" id="{CCB8F5C2-EE5E-91A5-1461-2F43722BA8E8}"/>
              </a:ext>
            </a:extLst>
          </p:cNvPr>
          <p:cNvSpPr>
            <a:spLocks noGrp="1"/>
          </p:cNvSpPr>
          <p:nvPr>
            <p:ph idx="1"/>
          </p:nvPr>
        </p:nvSpPr>
        <p:spPr/>
        <p:txBody>
          <a:bodyPr/>
          <a:lstStyle/>
          <a:p>
            <a:r>
              <a:rPr lang="en-GB" dirty="0">
                <a:effectLst/>
              </a:rPr>
              <a:t>Using the keyword </a:t>
            </a:r>
            <a:r>
              <a:rPr lang="en-GB" b="1" dirty="0">
                <a:effectLst/>
              </a:rPr>
              <a:t>defer</a:t>
            </a:r>
            <a:r>
              <a:rPr lang="en-GB" dirty="0">
                <a:effectLst/>
              </a:rPr>
              <a:t> tells the program you want the following action to happen at the end of the code block.</a:t>
            </a:r>
          </a:p>
          <a:p>
            <a:r>
              <a:rPr lang="en-GB" dirty="0"/>
              <a:t>Using defer ensures the code is carried out whenever the code terminates regardless of any flow control later on.</a:t>
            </a:r>
          </a:p>
          <a:p>
            <a:r>
              <a:rPr lang="en-GB" dirty="0">
                <a:effectLst/>
              </a:rPr>
              <a:t>This means that if you have a function with an if/else statement and you want a specific action to occur at the end of the code regardless of where in the if/else the code terminates defer will allow this to happen</a:t>
            </a:r>
          </a:p>
          <a:p>
            <a:endParaRPr lang="en-GB" dirty="0"/>
          </a:p>
        </p:txBody>
      </p:sp>
    </p:spTree>
    <p:extLst>
      <p:ext uri="{BB962C8B-B14F-4D97-AF65-F5344CB8AC3E}">
        <p14:creationId xmlns:p14="http://schemas.microsoft.com/office/powerpoint/2010/main" val="51497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D15D-C38C-B1A7-F00A-CB64BD1FA7BF}"/>
              </a:ext>
            </a:extLst>
          </p:cNvPr>
          <p:cNvSpPr>
            <a:spLocks noGrp="1"/>
          </p:cNvSpPr>
          <p:nvPr>
            <p:ph type="title"/>
          </p:nvPr>
        </p:nvSpPr>
        <p:spPr/>
        <p:txBody>
          <a:bodyPr>
            <a:normAutofit/>
          </a:bodyPr>
          <a:lstStyle/>
          <a:p>
            <a:r>
              <a:rPr lang="en-GB" dirty="0"/>
              <a:t>step 6 test if we managed to fetch the data</a:t>
            </a:r>
            <a:br>
              <a:rPr lang="en-GB" dirty="0"/>
            </a:br>
            <a:endParaRPr lang="en-GB" dirty="0"/>
          </a:p>
        </p:txBody>
      </p:sp>
      <p:graphicFrame>
        <p:nvGraphicFramePr>
          <p:cNvPr id="5" name="Content Placeholder 2">
            <a:extLst>
              <a:ext uri="{FF2B5EF4-FFF2-40B4-BE49-F238E27FC236}">
                <a16:creationId xmlns:a16="http://schemas.microsoft.com/office/drawing/2014/main" id="{C0EE7D25-EDA0-EA8B-98EE-9690974EF23C}"/>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6685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0D86-2446-9776-57CF-8CA6A8721B62}"/>
              </a:ext>
            </a:extLst>
          </p:cNvPr>
          <p:cNvSpPr>
            <a:spLocks noGrp="1"/>
          </p:cNvSpPr>
          <p:nvPr>
            <p:ph type="title"/>
          </p:nvPr>
        </p:nvSpPr>
        <p:spPr/>
        <p:txBody>
          <a:bodyPr/>
          <a:lstStyle/>
          <a:p>
            <a:r>
              <a:rPr lang="en-GB"/>
              <a:t>We’ve encountered 3 keywords so far</a:t>
            </a:r>
            <a:br>
              <a:rPr lang="en-GB"/>
            </a:br>
            <a:r>
              <a:rPr lang="en-GB"/>
              <a:t>(there are 25 key words)</a:t>
            </a:r>
          </a:p>
        </p:txBody>
      </p:sp>
      <p:sp>
        <p:nvSpPr>
          <p:cNvPr id="3" name="Content Placeholder 2">
            <a:extLst>
              <a:ext uri="{FF2B5EF4-FFF2-40B4-BE49-F238E27FC236}">
                <a16:creationId xmlns:a16="http://schemas.microsoft.com/office/drawing/2014/main" id="{A1C72C8E-A1FA-1EA9-ACA2-C705F49EF6D9}"/>
              </a:ext>
            </a:extLst>
          </p:cNvPr>
          <p:cNvSpPr>
            <a:spLocks noGrp="1"/>
          </p:cNvSpPr>
          <p:nvPr>
            <p:ph idx="1"/>
          </p:nvPr>
        </p:nvSpPr>
        <p:spPr/>
        <p:txBody>
          <a:bodyPr/>
          <a:lstStyle/>
          <a:p>
            <a:r>
              <a:rPr lang="en-GB" dirty="0">
                <a:solidFill>
                  <a:srgbClr val="FF8AD8"/>
                </a:solidFill>
              </a:rPr>
              <a:t>package</a:t>
            </a:r>
            <a:r>
              <a:rPr lang="en-GB" dirty="0"/>
              <a:t> : All code in Go is organised into packages. Each package corresponds to a single idea. </a:t>
            </a:r>
          </a:p>
          <a:p>
            <a:endParaRPr lang="en-GB" dirty="0"/>
          </a:p>
          <a:p>
            <a:r>
              <a:rPr lang="en-GB" dirty="0">
                <a:solidFill>
                  <a:srgbClr val="FF8AD8"/>
                </a:solidFill>
              </a:rPr>
              <a:t>import</a:t>
            </a:r>
            <a:r>
              <a:rPr lang="en-GB" dirty="0"/>
              <a:t> : we can import premade packages, to call a collect of functions we want to use.</a:t>
            </a:r>
          </a:p>
          <a:p>
            <a:pPr lvl="1"/>
            <a:r>
              <a:rPr lang="en-GB" dirty="0"/>
              <a:t>The math package provides functions like sqrt (square root), Sin, Cos, Tan</a:t>
            </a:r>
          </a:p>
          <a:p>
            <a:pPr lvl="1"/>
            <a:r>
              <a:rPr lang="en-GB" dirty="0"/>
              <a:t>The </a:t>
            </a:r>
            <a:r>
              <a:rPr lang="en-GB" dirty="0" err="1"/>
              <a:t>fmt</a:t>
            </a:r>
            <a:r>
              <a:rPr lang="en-GB" dirty="0"/>
              <a:t> package provides functions to format text </a:t>
            </a:r>
            <a:r>
              <a:rPr lang="en-GB" dirty="0" err="1"/>
              <a:t>Println</a:t>
            </a:r>
            <a:r>
              <a:rPr lang="en-GB" dirty="0"/>
              <a:t>(), </a:t>
            </a:r>
            <a:r>
              <a:rPr lang="en-GB" dirty="0" err="1"/>
              <a:t>Printf</a:t>
            </a:r>
            <a:r>
              <a:rPr lang="en-GB" dirty="0"/>
              <a:t>(), append()</a:t>
            </a:r>
          </a:p>
          <a:p>
            <a:pPr lvl="1"/>
            <a:endParaRPr lang="en-GB" dirty="0"/>
          </a:p>
          <a:p>
            <a:r>
              <a:rPr lang="en-GB" dirty="0" err="1">
                <a:solidFill>
                  <a:srgbClr val="FF8AD8"/>
                </a:solidFill>
              </a:rPr>
              <a:t>func</a:t>
            </a:r>
            <a:r>
              <a:rPr lang="en-GB" dirty="0"/>
              <a:t> : declares a function</a:t>
            </a:r>
          </a:p>
          <a:p>
            <a:pPr lvl="1"/>
            <a:r>
              <a:rPr lang="en-GB" dirty="0"/>
              <a:t>Its followed by () {XXX code inside}</a:t>
            </a:r>
          </a:p>
        </p:txBody>
      </p:sp>
    </p:spTree>
    <p:extLst>
      <p:ext uri="{BB962C8B-B14F-4D97-AF65-F5344CB8AC3E}">
        <p14:creationId xmlns:p14="http://schemas.microsoft.com/office/powerpoint/2010/main" val="19487405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883D-93B6-02CC-8E24-5D8319D91265}"/>
              </a:ext>
            </a:extLst>
          </p:cNvPr>
          <p:cNvSpPr>
            <a:spLocks noGrp="1"/>
          </p:cNvSpPr>
          <p:nvPr>
            <p:ph type="title"/>
          </p:nvPr>
        </p:nvSpPr>
        <p:spPr/>
        <p:txBody>
          <a:bodyPr/>
          <a:lstStyle/>
          <a:p>
            <a:r>
              <a:rPr lang="en-GB" dirty="0"/>
              <a:t>Week 6</a:t>
            </a:r>
          </a:p>
        </p:txBody>
      </p:sp>
    </p:spTree>
    <p:extLst>
      <p:ext uri="{BB962C8B-B14F-4D97-AF65-F5344CB8AC3E}">
        <p14:creationId xmlns:p14="http://schemas.microsoft.com/office/powerpoint/2010/main" val="35088475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4B9E-C168-AB02-5C19-C2F155EB76D5}"/>
              </a:ext>
            </a:extLst>
          </p:cNvPr>
          <p:cNvSpPr>
            <a:spLocks noGrp="1"/>
          </p:cNvSpPr>
          <p:nvPr>
            <p:ph type="title"/>
          </p:nvPr>
        </p:nvSpPr>
        <p:spPr/>
        <p:txBody>
          <a:bodyPr>
            <a:normAutofit fontScale="90000"/>
          </a:bodyPr>
          <a:lstStyle/>
          <a:p>
            <a:r>
              <a:rPr lang="en-GB" dirty="0"/>
              <a:t>When creating our program, one of the first steps is to create a module. What is the command to create a module, and what is a module?</a:t>
            </a:r>
          </a:p>
        </p:txBody>
      </p:sp>
      <p:sp>
        <p:nvSpPr>
          <p:cNvPr id="3" name="Content Placeholder 2">
            <a:extLst>
              <a:ext uri="{FF2B5EF4-FFF2-40B4-BE49-F238E27FC236}">
                <a16:creationId xmlns:a16="http://schemas.microsoft.com/office/drawing/2014/main" id="{36AD0189-048C-9A38-4043-49F3FFD4B504}"/>
              </a:ext>
            </a:extLst>
          </p:cNvPr>
          <p:cNvSpPr>
            <a:spLocks noGrp="1"/>
          </p:cNvSpPr>
          <p:nvPr>
            <p:ph idx="1"/>
          </p:nvPr>
        </p:nvSpPr>
        <p:spPr>
          <a:xfrm>
            <a:off x="1024128" y="2447344"/>
            <a:ext cx="9720073" cy="4023360"/>
          </a:xfrm>
        </p:spPr>
        <p:txBody>
          <a:bodyPr/>
          <a:lstStyle/>
          <a:p>
            <a:r>
              <a:rPr lang="en-GB" dirty="0"/>
              <a:t>go mod </a:t>
            </a:r>
            <a:r>
              <a:rPr lang="en-GB" dirty="0" err="1"/>
              <a:t>init</a:t>
            </a:r>
            <a:r>
              <a:rPr lang="en-GB" dirty="0"/>
              <a:t> &lt;name&gt;</a:t>
            </a:r>
          </a:p>
          <a:p>
            <a:endParaRPr lang="en-GB" dirty="0"/>
          </a:p>
          <a:p>
            <a:r>
              <a:rPr lang="en-GB" dirty="0"/>
              <a:t>- lists all the external dependencies we need for the program</a:t>
            </a:r>
          </a:p>
          <a:p>
            <a:r>
              <a:rPr lang="en-GB" dirty="0"/>
              <a:t>- which version of Go was used to make it</a:t>
            </a:r>
          </a:p>
          <a:p>
            <a:r>
              <a:rPr lang="en-GB" dirty="0"/>
              <a:t>- route to the module therefore the program.</a:t>
            </a:r>
          </a:p>
          <a:p>
            <a:endParaRPr lang="en-GB" dirty="0"/>
          </a:p>
          <a:p>
            <a:endParaRPr lang="en-GB" dirty="0"/>
          </a:p>
        </p:txBody>
      </p:sp>
    </p:spTree>
    <p:extLst>
      <p:ext uri="{BB962C8B-B14F-4D97-AF65-F5344CB8AC3E}">
        <p14:creationId xmlns:p14="http://schemas.microsoft.com/office/powerpoint/2010/main" val="36819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7D21-24B5-0CB9-BCA1-64E8631C3337}"/>
              </a:ext>
            </a:extLst>
          </p:cNvPr>
          <p:cNvSpPr>
            <a:spLocks noGrp="1"/>
          </p:cNvSpPr>
          <p:nvPr>
            <p:ph type="title"/>
          </p:nvPr>
        </p:nvSpPr>
        <p:spPr/>
        <p:txBody>
          <a:bodyPr/>
          <a:lstStyle/>
          <a:p>
            <a:r>
              <a:rPr lang="en-GB" dirty="0"/>
              <a:t>What kind of data type is a struct?</a:t>
            </a:r>
          </a:p>
        </p:txBody>
      </p:sp>
      <p:sp>
        <p:nvSpPr>
          <p:cNvPr id="3" name="Content Placeholder 2">
            <a:extLst>
              <a:ext uri="{FF2B5EF4-FFF2-40B4-BE49-F238E27FC236}">
                <a16:creationId xmlns:a16="http://schemas.microsoft.com/office/drawing/2014/main" id="{1F641F42-BE7E-88EB-66F6-A5D7AAF04854}"/>
              </a:ext>
            </a:extLst>
          </p:cNvPr>
          <p:cNvSpPr>
            <a:spLocks noGrp="1"/>
          </p:cNvSpPr>
          <p:nvPr>
            <p:ph idx="1"/>
          </p:nvPr>
        </p:nvSpPr>
        <p:spPr/>
        <p:txBody>
          <a:bodyPr/>
          <a:lstStyle/>
          <a:p>
            <a:r>
              <a:rPr lang="en-GB" dirty="0"/>
              <a:t>A struct is composite data type (can hold several bits of information)</a:t>
            </a:r>
            <a:br>
              <a:rPr lang="en-GB" dirty="0"/>
            </a:br>
            <a:endParaRPr lang="en-GB" dirty="0"/>
          </a:p>
          <a:p>
            <a:r>
              <a:rPr lang="en-GB" dirty="0"/>
              <a:t>You create the fields inside your struct</a:t>
            </a:r>
            <a:br>
              <a:rPr lang="en-GB" dirty="0"/>
            </a:br>
            <a:endParaRPr lang="en-GB" dirty="0"/>
          </a:p>
          <a:p>
            <a:r>
              <a:rPr lang="en-GB" dirty="0"/>
              <a:t>We are going to create a structs to hold the data we want to post to our website. </a:t>
            </a:r>
          </a:p>
          <a:p>
            <a:endParaRPr lang="en-GB" dirty="0"/>
          </a:p>
          <a:p>
            <a:endParaRPr lang="en-GB" dirty="0"/>
          </a:p>
        </p:txBody>
      </p:sp>
      <p:pic>
        <p:nvPicPr>
          <p:cNvPr id="5" name="Picture 4">
            <a:extLst>
              <a:ext uri="{FF2B5EF4-FFF2-40B4-BE49-F238E27FC236}">
                <a16:creationId xmlns:a16="http://schemas.microsoft.com/office/drawing/2014/main" id="{B3EC0C41-FC93-20DF-0158-F59DA18E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824" y="4484670"/>
            <a:ext cx="3143250" cy="1986034"/>
          </a:xfrm>
          <a:prstGeom prst="rect">
            <a:avLst/>
          </a:prstGeom>
        </p:spPr>
      </p:pic>
    </p:spTree>
    <p:extLst>
      <p:ext uri="{BB962C8B-B14F-4D97-AF65-F5344CB8AC3E}">
        <p14:creationId xmlns:p14="http://schemas.microsoft.com/office/powerpoint/2010/main" val="110206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4C3B-4273-4D40-0510-1F84FA99C78A}"/>
              </a:ext>
            </a:extLst>
          </p:cNvPr>
          <p:cNvSpPr>
            <a:spLocks noGrp="1"/>
          </p:cNvSpPr>
          <p:nvPr>
            <p:ph type="title"/>
          </p:nvPr>
        </p:nvSpPr>
        <p:spPr/>
        <p:txBody>
          <a:bodyPr/>
          <a:lstStyle/>
          <a:p>
            <a:r>
              <a:rPr lang="en-GB" dirty="0"/>
              <a:t>How our website works</a:t>
            </a:r>
          </a:p>
        </p:txBody>
      </p:sp>
      <p:sp>
        <p:nvSpPr>
          <p:cNvPr id="3" name="Content Placeholder 2">
            <a:extLst>
              <a:ext uri="{FF2B5EF4-FFF2-40B4-BE49-F238E27FC236}">
                <a16:creationId xmlns:a16="http://schemas.microsoft.com/office/drawing/2014/main" id="{88AC7F30-FA8D-6363-0651-0AB32F5F616B}"/>
              </a:ext>
            </a:extLst>
          </p:cNvPr>
          <p:cNvSpPr>
            <a:spLocks noGrp="1"/>
          </p:cNvSpPr>
          <p:nvPr>
            <p:ph idx="1"/>
          </p:nvPr>
        </p:nvSpPr>
        <p:spPr>
          <a:xfrm>
            <a:off x="1024128" y="1791970"/>
            <a:ext cx="9529572" cy="2245360"/>
          </a:xfrm>
        </p:spPr>
        <p:txBody>
          <a:bodyPr>
            <a:normAutofit/>
          </a:bodyPr>
          <a:lstStyle/>
          <a:p>
            <a:r>
              <a:rPr lang="en-GB" dirty="0"/>
              <a:t>When a client (such as a web browser) wants to access a web page or web application, it sends an HTTP request to the server that hosts the web page or application. The server receives the request, and then passes the request to the appropriate handler function, which generates a response that is sent back to the client. The client then receives the response and renders it in the browser window.</a:t>
            </a:r>
          </a:p>
        </p:txBody>
      </p:sp>
      <p:pic>
        <p:nvPicPr>
          <p:cNvPr id="6" name="Picture 5" descr="Icon&#10;&#10;Description automatically generated">
            <a:extLst>
              <a:ext uri="{FF2B5EF4-FFF2-40B4-BE49-F238E27FC236}">
                <a16:creationId xmlns:a16="http://schemas.microsoft.com/office/drawing/2014/main" id="{5EF4EDBA-0A59-EF8D-741F-BF96537572B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553"/>
          <a:stretch/>
        </p:blipFill>
        <p:spPr>
          <a:xfrm>
            <a:off x="3761400" y="3915395"/>
            <a:ext cx="4591700" cy="2942605"/>
          </a:xfrm>
          <a:prstGeom prst="rect">
            <a:avLst/>
          </a:prstGeom>
        </p:spPr>
      </p:pic>
    </p:spTree>
    <p:extLst>
      <p:ext uri="{BB962C8B-B14F-4D97-AF65-F5344CB8AC3E}">
        <p14:creationId xmlns:p14="http://schemas.microsoft.com/office/powerpoint/2010/main" val="31777217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3B72D-5115-61EC-327B-36AB65ADA85F}"/>
              </a:ext>
            </a:extLst>
          </p:cNvPr>
          <p:cNvSpPr>
            <a:spLocks noGrp="1"/>
          </p:cNvSpPr>
          <p:nvPr>
            <p:ph idx="1"/>
          </p:nvPr>
        </p:nvSpPr>
        <p:spPr/>
        <p:txBody>
          <a:bodyPr/>
          <a:lstStyle/>
          <a:p>
            <a:r>
              <a:rPr lang="en-GB" dirty="0"/>
              <a:t>The client-server relationship is typically based on the HTTP protocol, which is the standard protocol used for communication between web browsers and servers.</a:t>
            </a:r>
          </a:p>
          <a:p>
            <a:endParaRPr lang="en-GB" dirty="0"/>
          </a:p>
          <a:p>
            <a:endParaRPr lang="en-GB" dirty="0"/>
          </a:p>
          <a:p>
            <a:r>
              <a:rPr lang="en-GB" dirty="0"/>
              <a:t>It’s a common language, set of mutually understandable instructions</a:t>
            </a:r>
          </a:p>
        </p:txBody>
      </p:sp>
    </p:spTree>
    <p:extLst>
      <p:ext uri="{BB962C8B-B14F-4D97-AF65-F5344CB8AC3E}">
        <p14:creationId xmlns:p14="http://schemas.microsoft.com/office/powerpoint/2010/main" val="977057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4F-1E7E-17CF-67E2-D71A50DD4FCE}"/>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25789707-E5F6-F9F0-2CAC-EE3249389B69}"/>
              </a:ext>
            </a:extLst>
          </p:cNvPr>
          <p:cNvSpPr>
            <a:spLocks noGrp="1"/>
          </p:cNvSpPr>
          <p:nvPr>
            <p:ph idx="1"/>
          </p:nvPr>
        </p:nvSpPr>
        <p:spPr/>
        <p:txBody>
          <a:bodyPr/>
          <a:lstStyle/>
          <a:p>
            <a:r>
              <a:rPr lang="en-GB" dirty="0"/>
              <a:t>A server is a computer program (dedicating to serving files, its not used as a workstation) that listens for incoming network requests and responds to those requests by providing data or services. </a:t>
            </a:r>
          </a:p>
          <a:p>
            <a:endParaRPr lang="en-GB" dirty="0"/>
          </a:p>
          <a:p>
            <a:r>
              <a:rPr lang="en-GB" dirty="0"/>
              <a:t>The client, your computer will make a request to the server for a connection and for data.</a:t>
            </a:r>
          </a:p>
        </p:txBody>
      </p:sp>
      <p:pic>
        <p:nvPicPr>
          <p:cNvPr id="6" name="Picture 5" descr="Icon&#10;&#10;Description automatically generated">
            <a:extLst>
              <a:ext uri="{FF2B5EF4-FFF2-40B4-BE49-F238E27FC236}">
                <a16:creationId xmlns:a16="http://schemas.microsoft.com/office/drawing/2014/main" id="{29BD3BA8-BF51-9746-E324-F6B8D818967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6100" y="4483100"/>
            <a:ext cx="2863074" cy="2374900"/>
          </a:xfrm>
          <a:prstGeom prst="rect">
            <a:avLst/>
          </a:prstGeom>
        </p:spPr>
      </p:pic>
    </p:spTree>
    <p:extLst>
      <p:ext uri="{BB962C8B-B14F-4D97-AF65-F5344CB8AC3E}">
        <p14:creationId xmlns:p14="http://schemas.microsoft.com/office/powerpoint/2010/main" val="4144864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3001-56B1-287F-C30A-F7409EA334C8}"/>
              </a:ext>
            </a:extLst>
          </p:cNvPr>
          <p:cNvSpPr>
            <a:spLocks noGrp="1"/>
          </p:cNvSpPr>
          <p:nvPr>
            <p:ph type="title"/>
          </p:nvPr>
        </p:nvSpPr>
        <p:spPr/>
        <p:txBody>
          <a:bodyPr/>
          <a:lstStyle/>
          <a:p>
            <a:r>
              <a:rPr lang="en-GB" dirty="0"/>
              <a:t>Handlers</a:t>
            </a:r>
          </a:p>
        </p:txBody>
      </p:sp>
      <p:sp>
        <p:nvSpPr>
          <p:cNvPr id="3" name="Content Placeholder 2">
            <a:extLst>
              <a:ext uri="{FF2B5EF4-FFF2-40B4-BE49-F238E27FC236}">
                <a16:creationId xmlns:a16="http://schemas.microsoft.com/office/drawing/2014/main" id="{3FE43880-F519-E014-FFDF-F6EC3DEBBF48}"/>
              </a:ext>
            </a:extLst>
          </p:cNvPr>
          <p:cNvSpPr>
            <a:spLocks noGrp="1"/>
          </p:cNvSpPr>
          <p:nvPr>
            <p:ph idx="1"/>
          </p:nvPr>
        </p:nvSpPr>
        <p:spPr/>
        <p:txBody>
          <a:bodyPr/>
          <a:lstStyle/>
          <a:p>
            <a:r>
              <a:rPr lang="en-GB" dirty="0"/>
              <a:t>Handler functions are functions that are called by servers to process incoming requests and generate responses.</a:t>
            </a:r>
          </a:p>
        </p:txBody>
      </p:sp>
    </p:spTree>
    <p:extLst>
      <p:ext uri="{BB962C8B-B14F-4D97-AF65-F5344CB8AC3E}">
        <p14:creationId xmlns:p14="http://schemas.microsoft.com/office/powerpoint/2010/main" val="38105216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E722-C888-94BE-1E7E-18BAE5AEC49D}"/>
              </a:ext>
            </a:extLst>
          </p:cNvPr>
          <p:cNvSpPr>
            <a:spLocks noGrp="1"/>
          </p:cNvSpPr>
          <p:nvPr>
            <p:ph type="title"/>
          </p:nvPr>
        </p:nvSpPr>
        <p:spPr/>
        <p:txBody>
          <a:bodyPr/>
          <a:lstStyle/>
          <a:p>
            <a:r>
              <a:rPr lang="en-GB" dirty="0"/>
              <a:t>Step 4 create a global variable of []struct recipe</a:t>
            </a:r>
          </a:p>
        </p:txBody>
      </p:sp>
      <p:sp>
        <p:nvSpPr>
          <p:cNvPr id="3" name="Content Placeholder 2">
            <a:extLst>
              <a:ext uri="{FF2B5EF4-FFF2-40B4-BE49-F238E27FC236}">
                <a16:creationId xmlns:a16="http://schemas.microsoft.com/office/drawing/2014/main" id="{6FD41956-EB47-AFB2-3D57-904500904190}"/>
              </a:ext>
            </a:extLst>
          </p:cNvPr>
          <p:cNvSpPr>
            <a:spLocks noGrp="1"/>
          </p:cNvSpPr>
          <p:nvPr>
            <p:ph idx="1"/>
          </p:nvPr>
        </p:nvSpPr>
        <p:spPr/>
        <p:txBody>
          <a:bodyPr/>
          <a:lstStyle/>
          <a:p>
            <a:r>
              <a:rPr lang="en-GB" dirty="0"/>
              <a:t>We have created a container to store our recipe.</a:t>
            </a:r>
          </a:p>
          <a:p>
            <a:endParaRPr lang="en-GB" dirty="0"/>
          </a:p>
          <a:p>
            <a:r>
              <a:rPr lang="en-GB" dirty="0"/>
              <a:t>We now want to duplicate this format to store ALL of our recipes that’s why we create a slice of recipe.</a:t>
            </a:r>
          </a:p>
        </p:txBody>
      </p:sp>
      <p:pic>
        <p:nvPicPr>
          <p:cNvPr id="6" name="Picture 5" descr="Icon&#10;&#10;Description automatically generated">
            <a:extLst>
              <a:ext uri="{FF2B5EF4-FFF2-40B4-BE49-F238E27FC236}">
                <a16:creationId xmlns:a16="http://schemas.microsoft.com/office/drawing/2014/main" id="{01234569-9574-24B3-577E-FE67D2A952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32252" y="4103878"/>
            <a:ext cx="3103824" cy="2647950"/>
          </a:xfrm>
          <a:prstGeom prst="rect">
            <a:avLst/>
          </a:prstGeom>
        </p:spPr>
      </p:pic>
    </p:spTree>
    <p:extLst>
      <p:ext uri="{BB962C8B-B14F-4D97-AF65-F5344CB8AC3E}">
        <p14:creationId xmlns:p14="http://schemas.microsoft.com/office/powerpoint/2010/main" val="3558710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F6D3-3144-4E15-C6C2-630E561DBB86}"/>
              </a:ext>
            </a:extLst>
          </p:cNvPr>
          <p:cNvSpPr>
            <a:spLocks noGrp="1"/>
          </p:cNvSpPr>
          <p:nvPr>
            <p:ph type="title"/>
          </p:nvPr>
        </p:nvSpPr>
        <p:spPr/>
        <p:txBody>
          <a:bodyPr/>
          <a:lstStyle/>
          <a:p>
            <a:r>
              <a:rPr lang="en-GB" dirty="0"/>
              <a:t>Step 5 create function to ‘fetch’ data</a:t>
            </a:r>
          </a:p>
        </p:txBody>
      </p:sp>
      <p:pic>
        <p:nvPicPr>
          <p:cNvPr id="8" name="Content Placeholder 7" descr="A picture containing water, outdoor, beach, bird&#10;&#10;Description automatically generated">
            <a:extLst>
              <a:ext uri="{FF2B5EF4-FFF2-40B4-BE49-F238E27FC236}">
                <a16:creationId xmlns:a16="http://schemas.microsoft.com/office/drawing/2014/main" id="{8A530001-35C4-FBA1-55F2-FA0A491E589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39219" y="3027362"/>
            <a:ext cx="6489700" cy="2540000"/>
          </a:xfrm>
        </p:spPr>
      </p:pic>
    </p:spTree>
    <p:extLst>
      <p:ext uri="{BB962C8B-B14F-4D97-AF65-F5344CB8AC3E}">
        <p14:creationId xmlns:p14="http://schemas.microsoft.com/office/powerpoint/2010/main" val="31760625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6019-1BAC-8F8D-2582-9DB56C92FF43}"/>
              </a:ext>
            </a:extLst>
          </p:cNvPr>
          <p:cNvSpPr>
            <a:spLocks noGrp="1"/>
          </p:cNvSpPr>
          <p:nvPr>
            <p:ph type="title"/>
          </p:nvPr>
        </p:nvSpPr>
        <p:spPr/>
        <p:txBody>
          <a:bodyPr/>
          <a:lstStyle/>
          <a:p>
            <a:r>
              <a:rPr lang="en-GB" dirty="0" err="1"/>
              <a:t>http.Get</a:t>
            </a:r>
            <a:endParaRPr lang="en-GB" dirty="0"/>
          </a:p>
        </p:txBody>
      </p:sp>
      <p:sp>
        <p:nvSpPr>
          <p:cNvPr id="3" name="Content Placeholder 2">
            <a:extLst>
              <a:ext uri="{FF2B5EF4-FFF2-40B4-BE49-F238E27FC236}">
                <a16:creationId xmlns:a16="http://schemas.microsoft.com/office/drawing/2014/main" id="{113A89F4-D813-F12A-0537-2FEEE0AE52C6}"/>
              </a:ext>
            </a:extLst>
          </p:cNvPr>
          <p:cNvSpPr>
            <a:spLocks noGrp="1"/>
          </p:cNvSpPr>
          <p:nvPr>
            <p:ph idx="1"/>
          </p:nvPr>
        </p:nvSpPr>
        <p:spPr/>
        <p:txBody>
          <a:bodyPr/>
          <a:lstStyle/>
          <a:p>
            <a:r>
              <a:rPr lang="en-GB" dirty="0"/>
              <a:t>The HTTP GET method is used to </a:t>
            </a:r>
            <a:r>
              <a:rPr lang="en-GB" i="1" dirty="0"/>
              <a:t>read</a:t>
            </a:r>
            <a:r>
              <a:rPr lang="en-GB" dirty="0"/>
              <a:t> (or retrieve) a representation of a resource.</a:t>
            </a:r>
          </a:p>
          <a:p>
            <a:endParaRPr lang="en-GB" dirty="0"/>
          </a:p>
          <a:p>
            <a:r>
              <a:rPr lang="en-GB" dirty="0"/>
              <a:t>In case of success, GET returns a representation in JSON</a:t>
            </a:r>
          </a:p>
          <a:p>
            <a:endParaRPr lang="en-GB" dirty="0"/>
          </a:p>
          <a:p>
            <a:r>
              <a:rPr lang="en-GB" dirty="0"/>
              <a:t>The go package http has a function Get that sends a GET request to the specified </a:t>
            </a:r>
            <a:r>
              <a:rPr lang="en-GB" dirty="0" err="1"/>
              <a:t>url</a:t>
            </a:r>
            <a:r>
              <a:rPr lang="en-GB" dirty="0"/>
              <a:t> you want to get the information from.</a:t>
            </a:r>
          </a:p>
          <a:p>
            <a:pPr marL="457200" lvl="1" indent="0">
              <a:buNone/>
            </a:pPr>
            <a:r>
              <a:rPr lang="en-GB" dirty="0" err="1"/>
              <a:t>http.Get</a:t>
            </a:r>
            <a:r>
              <a:rPr lang="en-GB" dirty="0"/>
              <a:t>(“</a:t>
            </a:r>
            <a:r>
              <a:rPr lang="en-GB" dirty="0" err="1"/>
              <a:t>url</a:t>
            </a:r>
            <a:r>
              <a:rPr lang="en-GB" dirty="0"/>
              <a:t>”)</a:t>
            </a:r>
          </a:p>
        </p:txBody>
      </p:sp>
    </p:spTree>
    <p:extLst>
      <p:ext uri="{BB962C8B-B14F-4D97-AF65-F5344CB8AC3E}">
        <p14:creationId xmlns:p14="http://schemas.microsoft.com/office/powerpoint/2010/main" val="425972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5074-97CF-E9E0-0846-7FFFB0ED7F6E}"/>
              </a:ext>
            </a:extLst>
          </p:cNvPr>
          <p:cNvSpPr>
            <a:spLocks noGrp="1"/>
          </p:cNvSpPr>
          <p:nvPr>
            <p:ph type="title"/>
          </p:nvPr>
        </p:nvSpPr>
        <p:spPr/>
        <p:txBody>
          <a:bodyPr/>
          <a:lstStyle/>
          <a:p>
            <a:r>
              <a:rPr lang="en-GB" err="1"/>
              <a:t>func</a:t>
            </a:r>
            <a:r>
              <a:rPr lang="en-GB"/>
              <a:t> : declares a function</a:t>
            </a:r>
            <a:br>
              <a:rPr lang="en-GB"/>
            </a:br>
            <a:endParaRPr lang="en-GB"/>
          </a:p>
        </p:txBody>
      </p:sp>
      <p:sp>
        <p:nvSpPr>
          <p:cNvPr id="3" name="Content Placeholder 2">
            <a:extLst>
              <a:ext uri="{FF2B5EF4-FFF2-40B4-BE49-F238E27FC236}">
                <a16:creationId xmlns:a16="http://schemas.microsoft.com/office/drawing/2014/main" id="{AD447F1D-19F3-7CD0-54A4-C4109E459BB0}"/>
              </a:ext>
            </a:extLst>
          </p:cNvPr>
          <p:cNvSpPr>
            <a:spLocks noGrp="1"/>
          </p:cNvSpPr>
          <p:nvPr>
            <p:ph idx="1"/>
          </p:nvPr>
        </p:nvSpPr>
        <p:spPr/>
        <p:txBody>
          <a:bodyPr/>
          <a:lstStyle/>
          <a:p>
            <a:pPr marL="0" indent="0">
              <a:buNone/>
            </a:pPr>
            <a:endParaRPr lang="en-GB"/>
          </a:p>
          <a:p>
            <a:r>
              <a:rPr lang="en-GB"/>
              <a:t>The body of each function is enclosed in curly brackets. This is how Go knows where each function begins and ends</a:t>
            </a:r>
          </a:p>
          <a:p>
            <a:r>
              <a:rPr lang="en-GB" err="1"/>
              <a:t>func</a:t>
            </a:r>
            <a:r>
              <a:rPr lang="en-GB"/>
              <a:t> main () is special….</a:t>
            </a:r>
            <a:br>
              <a:rPr lang="en-GB"/>
            </a:br>
            <a:br>
              <a:rPr lang="en-GB"/>
            </a:br>
            <a:r>
              <a:rPr lang="en-GB"/>
              <a:t>When you run a program written in Go, execution begins at the main function in the main package. Without main the Go complier will report an error, because it doesn’t know where the program should start.</a:t>
            </a:r>
          </a:p>
        </p:txBody>
      </p:sp>
    </p:spTree>
    <p:extLst>
      <p:ext uri="{BB962C8B-B14F-4D97-AF65-F5344CB8AC3E}">
        <p14:creationId xmlns:p14="http://schemas.microsoft.com/office/powerpoint/2010/main" val="16812741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168DA-FB68-9E3E-7EEA-66DD501DD324}"/>
              </a:ext>
            </a:extLst>
          </p:cNvPr>
          <p:cNvSpPr>
            <a:spLocks noGrp="1"/>
          </p:cNvSpPr>
          <p:nvPr>
            <p:ph type="title"/>
          </p:nvPr>
        </p:nvSpPr>
        <p:spPr/>
        <p:txBody>
          <a:bodyPr/>
          <a:lstStyle/>
          <a:p>
            <a:r>
              <a:rPr lang="en-GB" dirty="0"/>
              <a:t>HTTP Methods</a:t>
            </a:r>
          </a:p>
        </p:txBody>
      </p:sp>
      <p:sp>
        <p:nvSpPr>
          <p:cNvPr id="5" name="Content Placeholder 4">
            <a:extLst>
              <a:ext uri="{FF2B5EF4-FFF2-40B4-BE49-F238E27FC236}">
                <a16:creationId xmlns:a16="http://schemas.microsoft.com/office/drawing/2014/main" id="{C4B32FA7-DED9-9171-B396-D4F24446BB26}"/>
              </a:ext>
            </a:extLst>
          </p:cNvPr>
          <p:cNvSpPr>
            <a:spLocks noGrp="1"/>
          </p:cNvSpPr>
          <p:nvPr>
            <p:ph idx="1"/>
          </p:nvPr>
        </p:nvSpPr>
        <p:spPr/>
        <p:txBody>
          <a:bodyPr/>
          <a:lstStyle/>
          <a:p>
            <a:r>
              <a:rPr lang="en-GB" dirty="0"/>
              <a:t>POST – Creates</a:t>
            </a:r>
          </a:p>
          <a:p>
            <a:r>
              <a:rPr lang="en-GB" dirty="0"/>
              <a:t>GET – Reads</a:t>
            </a:r>
          </a:p>
          <a:p>
            <a:r>
              <a:rPr lang="en-GB" dirty="0"/>
              <a:t>PUT – Updates</a:t>
            </a:r>
          </a:p>
          <a:p>
            <a:r>
              <a:rPr lang="en-GB" dirty="0"/>
              <a:t>DELETE – Deletes</a:t>
            </a:r>
          </a:p>
          <a:p>
            <a:pPr marL="0" indent="0">
              <a:buNone/>
            </a:pPr>
            <a:r>
              <a:rPr lang="en-GB" dirty="0"/>
              <a:t>GET and POST are the only methods we will be using for our website.</a:t>
            </a:r>
          </a:p>
          <a:p>
            <a:endParaRPr lang="en-GB" dirty="0"/>
          </a:p>
        </p:txBody>
      </p:sp>
      <p:sp>
        <p:nvSpPr>
          <p:cNvPr id="2" name="TextBox 1">
            <a:extLst>
              <a:ext uri="{FF2B5EF4-FFF2-40B4-BE49-F238E27FC236}">
                <a16:creationId xmlns:a16="http://schemas.microsoft.com/office/drawing/2014/main" id="{6C720D8A-22D8-5313-0C11-99FC7C025B7B}"/>
              </a:ext>
            </a:extLst>
          </p:cNvPr>
          <p:cNvSpPr txBox="1"/>
          <p:nvPr/>
        </p:nvSpPr>
        <p:spPr>
          <a:xfrm>
            <a:off x="1853514" y="5968314"/>
            <a:ext cx="1781706" cy="369332"/>
          </a:xfrm>
          <a:prstGeom prst="rect">
            <a:avLst/>
          </a:prstGeom>
          <a:noFill/>
        </p:spPr>
        <p:txBody>
          <a:bodyPr wrap="none" rtlCol="0">
            <a:spAutoFit/>
          </a:bodyPr>
          <a:lstStyle/>
          <a:p>
            <a:r>
              <a:rPr lang="en-GB" dirty="0"/>
              <a:t>(part of protocol)</a:t>
            </a:r>
          </a:p>
        </p:txBody>
      </p:sp>
    </p:spTree>
    <p:extLst>
      <p:ext uri="{BB962C8B-B14F-4D97-AF65-F5344CB8AC3E}">
        <p14:creationId xmlns:p14="http://schemas.microsoft.com/office/powerpoint/2010/main" val="41705393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What Is REST API? Examples And How To Use It: Crash Course System Design #3">
            <a:hlinkClick r:id="" action="ppaction://media"/>
            <a:extLst>
              <a:ext uri="{FF2B5EF4-FFF2-40B4-BE49-F238E27FC236}">
                <a16:creationId xmlns:a16="http://schemas.microsoft.com/office/drawing/2014/main" id="{0C01A981-58D2-B9CF-865E-CDE467702DE8}"/>
              </a:ext>
            </a:extLst>
          </p:cNvPr>
          <p:cNvPicPr>
            <a:picLocks noGrp="1" noRot="1" noChangeAspect="1"/>
          </p:cNvPicPr>
          <p:nvPr>
            <p:ph idx="1"/>
            <a:videoFile r:link="rId1"/>
          </p:nvPr>
        </p:nvPicPr>
        <p:blipFill>
          <a:blip r:embed="rId3"/>
          <a:stretch>
            <a:fillRect/>
          </a:stretch>
        </p:blipFill>
        <p:spPr>
          <a:xfrm>
            <a:off x="2720975" y="1092200"/>
            <a:ext cx="6305550" cy="4729163"/>
          </a:xfrm>
          <a:prstGeom prst="rect">
            <a:avLst/>
          </a:prstGeom>
        </p:spPr>
      </p:pic>
      <p:sp>
        <p:nvSpPr>
          <p:cNvPr id="6" name="TextBox 5">
            <a:extLst>
              <a:ext uri="{FF2B5EF4-FFF2-40B4-BE49-F238E27FC236}">
                <a16:creationId xmlns:a16="http://schemas.microsoft.com/office/drawing/2014/main" id="{053326E7-CF73-BFD3-E032-6F02009B9D23}"/>
              </a:ext>
            </a:extLst>
          </p:cNvPr>
          <p:cNvSpPr txBox="1"/>
          <p:nvPr/>
        </p:nvSpPr>
        <p:spPr>
          <a:xfrm>
            <a:off x="0" y="6488668"/>
            <a:ext cx="1253869" cy="369332"/>
          </a:xfrm>
          <a:prstGeom prst="rect">
            <a:avLst/>
          </a:prstGeom>
          <a:noFill/>
        </p:spPr>
        <p:txBody>
          <a:bodyPr wrap="none" rtlCol="0">
            <a:spAutoFit/>
          </a:bodyPr>
          <a:lstStyle/>
          <a:p>
            <a:r>
              <a:rPr lang="en-GB" dirty="0"/>
              <a:t>.57 seconds</a:t>
            </a:r>
          </a:p>
        </p:txBody>
      </p:sp>
    </p:spTree>
    <p:extLst>
      <p:ext uri="{BB962C8B-B14F-4D97-AF65-F5344CB8AC3E}">
        <p14:creationId xmlns:p14="http://schemas.microsoft.com/office/powerpoint/2010/main" val="3998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011C-A719-B678-107F-9C9BE9DE8E93}"/>
              </a:ext>
            </a:extLst>
          </p:cNvPr>
          <p:cNvSpPr>
            <a:spLocks noGrp="1"/>
          </p:cNvSpPr>
          <p:nvPr>
            <p:ph type="title"/>
          </p:nvPr>
        </p:nvSpPr>
        <p:spPr/>
        <p:txBody>
          <a:bodyPr/>
          <a:lstStyle/>
          <a:p>
            <a:r>
              <a:rPr lang="en-GB" dirty="0" err="1"/>
              <a:t>io.ReadAll</a:t>
            </a:r>
            <a:endParaRPr lang="en-GB" dirty="0"/>
          </a:p>
        </p:txBody>
      </p:sp>
      <p:sp>
        <p:nvSpPr>
          <p:cNvPr id="3" name="Content Placeholder 2">
            <a:extLst>
              <a:ext uri="{FF2B5EF4-FFF2-40B4-BE49-F238E27FC236}">
                <a16:creationId xmlns:a16="http://schemas.microsoft.com/office/drawing/2014/main" id="{40CC4F86-7F3B-189C-5A08-919743306C7C}"/>
              </a:ext>
            </a:extLst>
          </p:cNvPr>
          <p:cNvSpPr>
            <a:spLocks noGrp="1"/>
          </p:cNvSpPr>
          <p:nvPr>
            <p:ph idx="1"/>
          </p:nvPr>
        </p:nvSpPr>
        <p:spPr/>
        <p:txBody>
          <a:bodyPr/>
          <a:lstStyle/>
          <a:p>
            <a:r>
              <a:rPr lang="en-GB" dirty="0"/>
              <a:t>io package has a function </a:t>
            </a:r>
            <a:r>
              <a:rPr lang="en-GB" dirty="0" err="1"/>
              <a:t>ReadAll</a:t>
            </a:r>
            <a:r>
              <a:rPr lang="en-GB" dirty="0"/>
              <a:t> which will take a file/some data and convert it into a []byte. The []byte can then be edited or more easily converted into other data types, depending on the desired outcome.</a:t>
            </a:r>
          </a:p>
          <a:p>
            <a:r>
              <a:rPr lang="en-GB" dirty="0"/>
              <a:t>[]byte are also the required input type for a lot of functions that allow you to write data to a specified location. Such as the next function we will use.</a:t>
            </a:r>
          </a:p>
        </p:txBody>
      </p:sp>
    </p:spTree>
    <p:extLst>
      <p:ext uri="{BB962C8B-B14F-4D97-AF65-F5344CB8AC3E}">
        <p14:creationId xmlns:p14="http://schemas.microsoft.com/office/powerpoint/2010/main" val="316756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2B58-42E3-F121-0077-CDF59272DD7D}"/>
              </a:ext>
            </a:extLst>
          </p:cNvPr>
          <p:cNvSpPr>
            <a:spLocks noGrp="1"/>
          </p:cNvSpPr>
          <p:nvPr>
            <p:ph type="title"/>
          </p:nvPr>
        </p:nvSpPr>
        <p:spPr/>
        <p:txBody>
          <a:bodyPr/>
          <a:lstStyle/>
          <a:p>
            <a:r>
              <a:rPr lang="en-GB" dirty="0" err="1"/>
              <a:t>json.Unmarshall</a:t>
            </a:r>
            <a:r>
              <a:rPr lang="en-GB" dirty="0"/>
              <a:t>()</a:t>
            </a:r>
          </a:p>
        </p:txBody>
      </p:sp>
      <p:sp>
        <p:nvSpPr>
          <p:cNvPr id="3" name="Content Placeholder 2">
            <a:extLst>
              <a:ext uri="{FF2B5EF4-FFF2-40B4-BE49-F238E27FC236}">
                <a16:creationId xmlns:a16="http://schemas.microsoft.com/office/drawing/2014/main" id="{B0EA4D6B-8ACA-25CC-7E1B-D03103BBB90C}"/>
              </a:ext>
            </a:extLst>
          </p:cNvPr>
          <p:cNvSpPr>
            <a:spLocks noGrp="1"/>
          </p:cNvSpPr>
          <p:nvPr>
            <p:ph idx="1"/>
          </p:nvPr>
        </p:nvSpPr>
        <p:spPr/>
        <p:txBody>
          <a:bodyPr/>
          <a:lstStyle/>
          <a:p>
            <a:r>
              <a:rPr lang="en-GB" dirty="0"/>
              <a:t>This function takes two inputs:</a:t>
            </a:r>
          </a:p>
          <a:p>
            <a:pPr lvl="1"/>
            <a:r>
              <a:rPr lang="en-GB" dirty="0"/>
              <a:t>A []byte which represents the data to be ‘unmarshalled’</a:t>
            </a:r>
          </a:p>
          <a:p>
            <a:pPr lvl="1"/>
            <a:r>
              <a:rPr lang="en-GB" dirty="0"/>
              <a:t>The location where you want the data to go.</a:t>
            </a:r>
          </a:p>
          <a:p>
            <a:r>
              <a:rPr lang="en-GB" dirty="0"/>
              <a:t>Unmarshalling is the conversion of JSON to Go objects. In our case from JSON to structs. The </a:t>
            </a:r>
            <a:r>
              <a:rPr lang="en-GB" dirty="0" err="1"/>
              <a:t>json</a:t>
            </a:r>
            <a:r>
              <a:rPr lang="en-GB" dirty="0"/>
              <a:t> tags on the struct help tell the unmarshall function where each bit of data should go.</a:t>
            </a:r>
          </a:p>
        </p:txBody>
      </p:sp>
    </p:spTree>
    <p:extLst>
      <p:ext uri="{BB962C8B-B14F-4D97-AF65-F5344CB8AC3E}">
        <p14:creationId xmlns:p14="http://schemas.microsoft.com/office/powerpoint/2010/main" val="46809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81F2-E2A7-4211-5427-DA50D196A3D1}"/>
              </a:ext>
            </a:extLst>
          </p:cNvPr>
          <p:cNvSpPr>
            <a:spLocks noGrp="1"/>
          </p:cNvSpPr>
          <p:nvPr>
            <p:ph type="title"/>
          </p:nvPr>
        </p:nvSpPr>
        <p:spPr/>
        <p:txBody>
          <a:bodyPr/>
          <a:lstStyle/>
          <a:p>
            <a:r>
              <a:rPr lang="en-GB" dirty="0"/>
              <a:t>___.Close</a:t>
            </a:r>
          </a:p>
        </p:txBody>
      </p:sp>
      <p:graphicFrame>
        <p:nvGraphicFramePr>
          <p:cNvPr id="5" name="Content Placeholder 2">
            <a:extLst>
              <a:ext uri="{FF2B5EF4-FFF2-40B4-BE49-F238E27FC236}">
                <a16:creationId xmlns:a16="http://schemas.microsoft.com/office/drawing/2014/main" id="{09040987-87F8-8E8E-1A34-32651AC36ADB}"/>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823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9C69-677E-01F2-9F9A-847D319313F0}"/>
              </a:ext>
            </a:extLst>
          </p:cNvPr>
          <p:cNvSpPr>
            <a:spLocks noGrp="1"/>
          </p:cNvSpPr>
          <p:nvPr>
            <p:ph type="title"/>
          </p:nvPr>
        </p:nvSpPr>
        <p:spPr/>
        <p:txBody>
          <a:bodyPr/>
          <a:lstStyle/>
          <a:p>
            <a:r>
              <a:rPr lang="en-GB" dirty="0"/>
              <a:t>defer</a:t>
            </a:r>
          </a:p>
        </p:txBody>
      </p:sp>
      <p:sp>
        <p:nvSpPr>
          <p:cNvPr id="3" name="Content Placeholder 2">
            <a:extLst>
              <a:ext uri="{FF2B5EF4-FFF2-40B4-BE49-F238E27FC236}">
                <a16:creationId xmlns:a16="http://schemas.microsoft.com/office/drawing/2014/main" id="{CCB8F5C2-EE5E-91A5-1461-2F43722BA8E8}"/>
              </a:ext>
            </a:extLst>
          </p:cNvPr>
          <p:cNvSpPr>
            <a:spLocks noGrp="1"/>
          </p:cNvSpPr>
          <p:nvPr>
            <p:ph idx="1"/>
          </p:nvPr>
        </p:nvSpPr>
        <p:spPr/>
        <p:txBody>
          <a:bodyPr/>
          <a:lstStyle/>
          <a:p>
            <a:r>
              <a:rPr lang="en-GB" dirty="0">
                <a:effectLst/>
              </a:rPr>
              <a:t>Using the keyword </a:t>
            </a:r>
            <a:r>
              <a:rPr lang="en-GB" b="1" dirty="0">
                <a:effectLst/>
              </a:rPr>
              <a:t>defer</a:t>
            </a:r>
            <a:r>
              <a:rPr lang="en-GB" dirty="0">
                <a:effectLst/>
              </a:rPr>
              <a:t> tells the program you want the following action to happen at the end of the code block.</a:t>
            </a:r>
          </a:p>
          <a:p>
            <a:r>
              <a:rPr lang="en-GB" dirty="0"/>
              <a:t>Using defer ensures the code is carried out whenever the code terminates regardless of any flow control later on.</a:t>
            </a:r>
          </a:p>
          <a:p>
            <a:r>
              <a:rPr lang="en-GB" dirty="0">
                <a:effectLst/>
              </a:rPr>
              <a:t>This means that if you have a function with an if/else statement and you want a specific action to occur at the end of the code regardless of where in the if/else the code terminates defer will allow this to happen</a:t>
            </a:r>
          </a:p>
          <a:p>
            <a:endParaRPr lang="en-GB" dirty="0"/>
          </a:p>
        </p:txBody>
      </p:sp>
    </p:spTree>
    <p:extLst>
      <p:ext uri="{BB962C8B-B14F-4D97-AF65-F5344CB8AC3E}">
        <p14:creationId xmlns:p14="http://schemas.microsoft.com/office/powerpoint/2010/main" val="9183025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D15D-C38C-B1A7-F00A-CB64BD1FA7BF}"/>
              </a:ext>
            </a:extLst>
          </p:cNvPr>
          <p:cNvSpPr>
            <a:spLocks noGrp="1"/>
          </p:cNvSpPr>
          <p:nvPr>
            <p:ph type="title"/>
          </p:nvPr>
        </p:nvSpPr>
        <p:spPr/>
        <p:txBody>
          <a:bodyPr>
            <a:normAutofit/>
          </a:bodyPr>
          <a:lstStyle/>
          <a:p>
            <a:r>
              <a:rPr lang="en-GB" dirty="0"/>
              <a:t>step 6 test if we managed to fetch the data</a:t>
            </a:r>
            <a:br>
              <a:rPr lang="en-GB" dirty="0"/>
            </a:br>
            <a:endParaRPr lang="en-GB" dirty="0"/>
          </a:p>
        </p:txBody>
      </p:sp>
      <p:graphicFrame>
        <p:nvGraphicFramePr>
          <p:cNvPr id="5" name="Content Placeholder 2">
            <a:extLst>
              <a:ext uri="{FF2B5EF4-FFF2-40B4-BE49-F238E27FC236}">
                <a16:creationId xmlns:a16="http://schemas.microsoft.com/office/drawing/2014/main" id="{C0EE7D25-EDA0-EA8B-98EE-9690974EF23C}"/>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93481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9772-301F-583B-3BF1-03FD99088737}"/>
              </a:ext>
            </a:extLst>
          </p:cNvPr>
          <p:cNvSpPr>
            <a:spLocks noGrp="1"/>
          </p:cNvSpPr>
          <p:nvPr>
            <p:ph type="title"/>
          </p:nvPr>
        </p:nvSpPr>
        <p:spPr/>
        <p:txBody>
          <a:bodyPr/>
          <a:lstStyle/>
          <a:p>
            <a:r>
              <a:rPr lang="en-GB" dirty="0"/>
              <a:t>Week 7</a:t>
            </a:r>
          </a:p>
        </p:txBody>
      </p:sp>
      <p:sp>
        <p:nvSpPr>
          <p:cNvPr id="3" name="Text Placeholder 2">
            <a:extLst>
              <a:ext uri="{FF2B5EF4-FFF2-40B4-BE49-F238E27FC236}">
                <a16:creationId xmlns:a16="http://schemas.microsoft.com/office/drawing/2014/main" id="{3BD96B10-F482-AA13-3B38-81D56AC598E7}"/>
              </a:ext>
            </a:extLst>
          </p:cNvPr>
          <p:cNvSpPr>
            <a:spLocks noGrp="1"/>
          </p:cNvSpPr>
          <p:nvPr>
            <p:ph type="body" idx="1"/>
          </p:nvPr>
        </p:nvSpPr>
        <p:spPr/>
        <p:txBody>
          <a:bodyPr/>
          <a:lstStyle/>
          <a:p>
            <a:r>
              <a:rPr lang="en-GB" dirty="0"/>
              <a:t>Templates in Go, HTML, CSS</a:t>
            </a:r>
          </a:p>
        </p:txBody>
      </p:sp>
    </p:spTree>
    <p:extLst>
      <p:ext uri="{BB962C8B-B14F-4D97-AF65-F5344CB8AC3E}">
        <p14:creationId xmlns:p14="http://schemas.microsoft.com/office/powerpoint/2010/main" val="2083217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7400-1357-6AC4-CB42-56EE502782FA}"/>
              </a:ext>
            </a:extLst>
          </p:cNvPr>
          <p:cNvSpPr>
            <a:spLocks noGrp="1"/>
          </p:cNvSpPr>
          <p:nvPr>
            <p:ph type="title"/>
          </p:nvPr>
        </p:nvSpPr>
        <p:spPr/>
        <p:txBody>
          <a:bodyPr/>
          <a:lstStyle/>
          <a:p>
            <a:r>
              <a:rPr lang="en-GB" dirty="0"/>
              <a:t>What we did last week</a:t>
            </a:r>
          </a:p>
        </p:txBody>
      </p:sp>
      <p:sp>
        <p:nvSpPr>
          <p:cNvPr id="3" name="Content Placeholder 2">
            <a:extLst>
              <a:ext uri="{FF2B5EF4-FFF2-40B4-BE49-F238E27FC236}">
                <a16:creationId xmlns:a16="http://schemas.microsoft.com/office/drawing/2014/main" id="{775EBE36-C50C-E715-5683-28102D4F267B}"/>
              </a:ext>
            </a:extLst>
          </p:cNvPr>
          <p:cNvSpPr>
            <a:spLocks noGrp="1"/>
          </p:cNvSpPr>
          <p:nvPr>
            <p:ph idx="1"/>
          </p:nvPr>
        </p:nvSpPr>
        <p:spPr/>
        <p:txBody>
          <a:bodyPr/>
          <a:lstStyle/>
          <a:p>
            <a:pPr>
              <a:buFont typeface="Arial" panose="020B0604020202020204" pitchFamily="34" charset="0"/>
              <a:buChar char="•"/>
            </a:pPr>
            <a:r>
              <a:rPr lang="en-GB" dirty="0"/>
              <a:t>We created a container ([]recipe  struct variable) to store all our recipe data from JSON</a:t>
            </a:r>
          </a:p>
          <a:p>
            <a:pPr>
              <a:buFont typeface="Arial" panose="020B0604020202020204" pitchFamily="34" charset="0"/>
              <a:buChar char="•"/>
            </a:pPr>
            <a:r>
              <a:rPr lang="en-GB" dirty="0"/>
              <a:t>We created a function to fetch the data from the JSON and be able to use in our HTML</a:t>
            </a:r>
          </a:p>
        </p:txBody>
      </p:sp>
    </p:spTree>
    <p:extLst>
      <p:ext uri="{BB962C8B-B14F-4D97-AF65-F5344CB8AC3E}">
        <p14:creationId xmlns:p14="http://schemas.microsoft.com/office/powerpoint/2010/main" val="137562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1320-F8D4-19FA-EF26-6DC227DDDFF0}"/>
              </a:ext>
            </a:extLst>
          </p:cNvPr>
          <p:cNvSpPr>
            <a:spLocks noGrp="1"/>
          </p:cNvSpPr>
          <p:nvPr>
            <p:ph type="title"/>
          </p:nvPr>
        </p:nvSpPr>
        <p:spPr>
          <a:xfrm>
            <a:off x="4713224" y="1105351"/>
            <a:ext cx="6353967" cy="3023981"/>
          </a:xfrm>
        </p:spPr>
        <p:txBody>
          <a:bodyPr vert="horz" lIns="91440" tIns="45720" rIns="91440" bIns="45720" rtlCol="0" anchor="b">
            <a:normAutofit/>
          </a:bodyPr>
          <a:lstStyle/>
          <a:p>
            <a:r>
              <a:rPr lang="en-US" sz="4800" spc="200" dirty="0">
                <a:solidFill>
                  <a:srgbClr val="FFFFFF"/>
                </a:solidFill>
              </a:rPr>
              <a:t>Quiz</a:t>
            </a:r>
          </a:p>
        </p:txBody>
      </p:sp>
    </p:spTree>
    <p:extLst>
      <p:ext uri="{BB962C8B-B14F-4D97-AF65-F5344CB8AC3E}">
        <p14:creationId xmlns:p14="http://schemas.microsoft.com/office/powerpoint/2010/main" val="251275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Table&#10;&#10;Description automatically generated">
            <a:extLst>
              <a:ext uri="{FF2B5EF4-FFF2-40B4-BE49-F238E27FC236}">
                <a16:creationId xmlns:a16="http://schemas.microsoft.com/office/drawing/2014/main" id="{3CE64327-1360-2E39-390B-AEB1E310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211" y="1335024"/>
            <a:ext cx="9257906" cy="4022725"/>
          </a:xfrm>
          <a:prstGeom prst="rect">
            <a:avLst/>
          </a:prstGeom>
        </p:spPr>
      </p:pic>
    </p:spTree>
    <p:extLst>
      <p:ext uri="{BB962C8B-B14F-4D97-AF65-F5344CB8AC3E}">
        <p14:creationId xmlns:p14="http://schemas.microsoft.com/office/powerpoint/2010/main" val="31231035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3A3A-5EC6-8496-4FC8-A77D24719098}"/>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56C348AD-BB83-CEA5-089E-A7F0FA973518}"/>
              </a:ext>
            </a:extLst>
          </p:cNvPr>
          <p:cNvSpPr>
            <a:spLocks noGrp="1"/>
          </p:cNvSpPr>
          <p:nvPr>
            <p:ph idx="1"/>
          </p:nvPr>
        </p:nvSpPr>
        <p:spPr/>
        <p:txBody>
          <a:bodyPr/>
          <a:lstStyle/>
          <a:p>
            <a:r>
              <a:rPr lang="en-GB" dirty="0"/>
              <a:t>A server is a computer which listens for http request and serves a response</a:t>
            </a:r>
          </a:p>
        </p:txBody>
      </p:sp>
      <p:pic>
        <p:nvPicPr>
          <p:cNvPr id="6" name="Picture 5" descr="Diagram&#10;&#10;Description automatically generated">
            <a:extLst>
              <a:ext uri="{FF2B5EF4-FFF2-40B4-BE49-F238E27FC236}">
                <a16:creationId xmlns:a16="http://schemas.microsoft.com/office/drawing/2014/main" id="{CED10EE5-4ED4-CD27-E892-FDB64819B6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35400" y="3585820"/>
            <a:ext cx="4089400" cy="2723540"/>
          </a:xfrm>
          <a:prstGeom prst="rect">
            <a:avLst/>
          </a:prstGeom>
        </p:spPr>
      </p:pic>
    </p:spTree>
    <p:extLst>
      <p:ext uri="{BB962C8B-B14F-4D97-AF65-F5344CB8AC3E}">
        <p14:creationId xmlns:p14="http://schemas.microsoft.com/office/powerpoint/2010/main" val="268641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6BD6-BCFB-6D0C-C002-FFC7442C5689}"/>
              </a:ext>
            </a:extLst>
          </p:cNvPr>
          <p:cNvSpPr>
            <a:spLocks noGrp="1"/>
          </p:cNvSpPr>
          <p:nvPr>
            <p:ph type="title"/>
          </p:nvPr>
        </p:nvSpPr>
        <p:spPr/>
        <p:txBody>
          <a:bodyPr/>
          <a:lstStyle/>
          <a:p>
            <a:r>
              <a:rPr lang="en-GB" dirty="0"/>
              <a:t>What is a struct?</a:t>
            </a:r>
          </a:p>
        </p:txBody>
      </p:sp>
      <p:sp>
        <p:nvSpPr>
          <p:cNvPr id="3" name="Content Placeholder 2">
            <a:extLst>
              <a:ext uri="{FF2B5EF4-FFF2-40B4-BE49-F238E27FC236}">
                <a16:creationId xmlns:a16="http://schemas.microsoft.com/office/drawing/2014/main" id="{640F233F-FA53-D1CD-2303-9148CAC1DBCC}"/>
              </a:ext>
            </a:extLst>
          </p:cNvPr>
          <p:cNvSpPr>
            <a:spLocks noGrp="1"/>
          </p:cNvSpPr>
          <p:nvPr>
            <p:ph idx="1"/>
          </p:nvPr>
        </p:nvSpPr>
        <p:spPr/>
        <p:txBody>
          <a:bodyPr/>
          <a:lstStyle/>
          <a:p>
            <a:r>
              <a:rPr lang="en-GB" dirty="0"/>
              <a:t>A data type which can hold multiple fields of data.</a:t>
            </a:r>
            <a:br>
              <a:rPr lang="en-GB" dirty="0"/>
            </a:br>
            <a:r>
              <a:rPr lang="en-GB" dirty="0"/>
              <a:t>You can create your own specific variable type.</a:t>
            </a:r>
          </a:p>
        </p:txBody>
      </p:sp>
      <p:pic>
        <p:nvPicPr>
          <p:cNvPr id="6" name="Picture 5" descr="Background pattern&#10;&#10;Description automatically generated">
            <a:extLst>
              <a:ext uri="{FF2B5EF4-FFF2-40B4-BE49-F238E27FC236}">
                <a16:creationId xmlns:a16="http://schemas.microsoft.com/office/drawing/2014/main" id="{4A97AAB7-00A3-1341-D795-CFEF2C987D6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24700" y="3655854"/>
            <a:ext cx="4546600" cy="3074638"/>
          </a:xfrm>
          <a:prstGeom prst="rect">
            <a:avLst/>
          </a:prstGeom>
        </p:spPr>
      </p:pic>
    </p:spTree>
    <p:extLst>
      <p:ext uri="{BB962C8B-B14F-4D97-AF65-F5344CB8AC3E}">
        <p14:creationId xmlns:p14="http://schemas.microsoft.com/office/powerpoint/2010/main" val="23344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A6A2-A068-625E-D33D-8453F569C320}"/>
              </a:ext>
            </a:extLst>
          </p:cNvPr>
          <p:cNvSpPr>
            <a:spLocks noGrp="1"/>
          </p:cNvSpPr>
          <p:nvPr>
            <p:ph type="title"/>
          </p:nvPr>
        </p:nvSpPr>
        <p:spPr/>
        <p:txBody>
          <a:bodyPr/>
          <a:lstStyle/>
          <a:p>
            <a:r>
              <a:rPr lang="en-GB" dirty="0"/>
              <a:t>How would I access the Name field of this Person </a:t>
            </a:r>
            <a:r>
              <a:rPr lang="en-GB" dirty="0" err="1"/>
              <a:t>stRuct</a:t>
            </a:r>
            <a:r>
              <a:rPr lang="en-GB" dirty="0"/>
              <a:t>?</a:t>
            </a:r>
          </a:p>
        </p:txBody>
      </p:sp>
      <p:sp>
        <p:nvSpPr>
          <p:cNvPr id="3" name="Content Placeholder 2">
            <a:extLst>
              <a:ext uri="{FF2B5EF4-FFF2-40B4-BE49-F238E27FC236}">
                <a16:creationId xmlns:a16="http://schemas.microsoft.com/office/drawing/2014/main" id="{B5511381-AA4C-7203-E119-D9E73102F640}"/>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1997223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1B89-B25E-FD65-EE9F-7DE59F69CF06}"/>
              </a:ext>
            </a:extLst>
          </p:cNvPr>
          <p:cNvSpPr>
            <a:spLocks noGrp="1"/>
          </p:cNvSpPr>
          <p:nvPr>
            <p:ph type="title"/>
          </p:nvPr>
        </p:nvSpPr>
        <p:spPr/>
        <p:txBody>
          <a:bodyPr/>
          <a:lstStyle/>
          <a:p>
            <a:r>
              <a:rPr lang="en-GB" dirty="0"/>
              <a:t>Why did we create a package data? Why not keep everything in package main?</a:t>
            </a:r>
          </a:p>
        </p:txBody>
      </p:sp>
      <p:sp>
        <p:nvSpPr>
          <p:cNvPr id="3" name="Content Placeholder 2">
            <a:extLst>
              <a:ext uri="{FF2B5EF4-FFF2-40B4-BE49-F238E27FC236}">
                <a16:creationId xmlns:a16="http://schemas.microsoft.com/office/drawing/2014/main" id="{2EEE7A76-368E-EC6C-9F82-8305301C57A3}"/>
              </a:ext>
            </a:extLst>
          </p:cNvPr>
          <p:cNvSpPr>
            <a:spLocks noGrp="1"/>
          </p:cNvSpPr>
          <p:nvPr>
            <p:ph idx="1"/>
          </p:nvPr>
        </p:nvSpPr>
        <p:spPr/>
        <p:txBody>
          <a:bodyPr/>
          <a:lstStyle/>
          <a:p>
            <a:r>
              <a:rPr lang="en-GB" dirty="0"/>
              <a:t>Separation of concern</a:t>
            </a:r>
            <a:br>
              <a:rPr lang="en-GB" dirty="0"/>
            </a:br>
            <a:endParaRPr lang="en-GB" dirty="0"/>
          </a:p>
          <a:p>
            <a:r>
              <a:rPr lang="en-GB" dirty="0"/>
              <a:t>It is good practice to make different packages for parts of your code that have different purposes. </a:t>
            </a:r>
            <a:br>
              <a:rPr lang="en-GB" dirty="0"/>
            </a:br>
            <a:endParaRPr lang="en-GB" dirty="0"/>
          </a:p>
          <a:p>
            <a:r>
              <a:rPr lang="en-GB" dirty="0"/>
              <a:t>Make the code reusable </a:t>
            </a:r>
          </a:p>
          <a:p>
            <a:r>
              <a:rPr lang="en-GB" dirty="0"/>
              <a:t>Makes the code scalable</a:t>
            </a:r>
          </a:p>
          <a:p>
            <a:r>
              <a:rPr lang="en-GB" dirty="0"/>
              <a:t>If something breaks in one package, the other packages will still work</a:t>
            </a:r>
          </a:p>
        </p:txBody>
      </p:sp>
    </p:spTree>
    <p:extLst>
      <p:ext uri="{BB962C8B-B14F-4D97-AF65-F5344CB8AC3E}">
        <p14:creationId xmlns:p14="http://schemas.microsoft.com/office/powerpoint/2010/main" val="32769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8C4-5092-E33D-6AFA-E09B21D08B7F}"/>
              </a:ext>
            </a:extLst>
          </p:cNvPr>
          <p:cNvSpPr>
            <a:spLocks noGrp="1"/>
          </p:cNvSpPr>
          <p:nvPr>
            <p:ph type="title"/>
          </p:nvPr>
        </p:nvSpPr>
        <p:spPr/>
        <p:txBody>
          <a:bodyPr/>
          <a:lstStyle/>
          <a:p>
            <a:r>
              <a:rPr lang="en-GB" dirty="0"/>
              <a:t>Why did we put </a:t>
            </a:r>
            <a:r>
              <a:rPr lang="en-GB" dirty="0" err="1">
                <a:solidFill>
                  <a:srgbClr val="00B0F0"/>
                </a:solidFill>
              </a:rPr>
              <a:t>defer.info.close</a:t>
            </a:r>
            <a:r>
              <a:rPr lang="en-GB" dirty="0">
                <a:solidFill>
                  <a:srgbClr val="00B0F0"/>
                </a:solidFill>
              </a:rPr>
              <a:t>() </a:t>
            </a:r>
            <a:br>
              <a:rPr lang="en-GB" dirty="0">
                <a:solidFill>
                  <a:srgbClr val="00B0F0"/>
                </a:solidFill>
              </a:rPr>
            </a:br>
            <a:r>
              <a:rPr lang="en-GB" dirty="0"/>
              <a:t>after getting the </a:t>
            </a:r>
            <a:r>
              <a:rPr lang="en-GB" dirty="0" err="1"/>
              <a:t>json</a:t>
            </a:r>
            <a:r>
              <a:rPr lang="en-GB" dirty="0"/>
              <a:t> data? </a:t>
            </a:r>
          </a:p>
        </p:txBody>
      </p:sp>
      <p:pic>
        <p:nvPicPr>
          <p:cNvPr id="6" name="Content Placeholder 5" descr="Text&#10;&#10;Description automatically generated">
            <a:extLst>
              <a:ext uri="{FF2B5EF4-FFF2-40B4-BE49-F238E27FC236}">
                <a16:creationId xmlns:a16="http://schemas.microsoft.com/office/drawing/2014/main" id="{F9CA3D8C-787E-A64C-171B-B5080E98C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5725" y="2286000"/>
            <a:ext cx="6056687" cy="4022725"/>
          </a:xfrm>
        </p:spPr>
      </p:pic>
    </p:spTree>
    <p:extLst>
      <p:ext uri="{BB962C8B-B14F-4D97-AF65-F5344CB8AC3E}">
        <p14:creationId xmlns:p14="http://schemas.microsoft.com/office/powerpoint/2010/main" val="6059728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9D0F-B1BC-837D-E368-FB892D30CDFF}"/>
              </a:ext>
            </a:extLst>
          </p:cNvPr>
          <p:cNvSpPr>
            <a:spLocks noGrp="1"/>
          </p:cNvSpPr>
          <p:nvPr>
            <p:ph type="title"/>
          </p:nvPr>
        </p:nvSpPr>
        <p:spPr/>
        <p:txBody>
          <a:bodyPr/>
          <a:lstStyle/>
          <a:p>
            <a:r>
              <a:rPr lang="en-GB" dirty="0"/>
              <a:t>What is this code doing?</a:t>
            </a:r>
          </a:p>
        </p:txBody>
      </p:sp>
      <p:pic>
        <p:nvPicPr>
          <p:cNvPr id="5" name="Picture 4">
            <a:extLst>
              <a:ext uri="{FF2B5EF4-FFF2-40B4-BE49-F238E27FC236}">
                <a16:creationId xmlns:a16="http://schemas.microsoft.com/office/drawing/2014/main" id="{E515C29A-3505-1E8B-7529-0B4AEC4AE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339" y="2069084"/>
            <a:ext cx="6972300" cy="4203700"/>
          </a:xfrm>
          <a:prstGeom prst="rect">
            <a:avLst/>
          </a:prstGeom>
        </p:spPr>
      </p:pic>
      <p:cxnSp>
        <p:nvCxnSpPr>
          <p:cNvPr id="7" name="Straight Arrow Connector 6">
            <a:extLst>
              <a:ext uri="{FF2B5EF4-FFF2-40B4-BE49-F238E27FC236}">
                <a16:creationId xmlns:a16="http://schemas.microsoft.com/office/drawing/2014/main" id="{167A5DEA-FAFC-1D0D-5CF0-E012994CC0CE}"/>
              </a:ext>
            </a:extLst>
          </p:cNvPr>
          <p:cNvCxnSpPr/>
          <p:nvPr/>
        </p:nvCxnSpPr>
        <p:spPr>
          <a:xfrm>
            <a:off x="1333500" y="3314700"/>
            <a:ext cx="1930400" cy="0"/>
          </a:xfrm>
          <a:prstGeom prst="straightConnector1">
            <a:avLst/>
          </a:prstGeom>
          <a:ln w="28575" cap="flat" cmpd="sng" algn="ctr">
            <a:solidFill>
              <a:srgbClr val="FF0000">
                <a:alpha val="99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C80864CF-ABBA-D2A6-B1F8-9AC1E7FE0500}"/>
              </a:ext>
            </a:extLst>
          </p:cNvPr>
          <p:cNvCxnSpPr/>
          <p:nvPr/>
        </p:nvCxnSpPr>
        <p:spPr>
          <a:xfrm>
            <a:off x="1024128" y="4183634"/>
            <a:ext cx="1930400" cy="0"/>
          </a:xfrm>
          <a:prstGeom prst="straightConnector1">
            <a:avLst/>
          </a:prstGeom>
          <a:ln w="28575" cap="flat" cmpd="sng" algn="ctr">
            <a:solidFill>
              <a:schemeClr val="accent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8EF9869D-C6EB-8CEA-899C-6B6AE03BB3B2}"/>
              </a:ext>
            </a:extLst>
          </p:cNvPr>
          <p:cNvCxnSpPr/>
          <p:nvPr/>
        </p:nvCxnSpPr>
        <p:spPr>
          <a:xfrm>
            <a:off x="1125728" y="5880100"/>
            <a:ext cx="1930400" cy="0"/>
          </a:xfrm>
          <a:prstGeom prst="straightConnector1">
            <a:avLst/>
          </a:prstGeom>
          <a:ln w="28575" cap="flat" cmpd="sng" algn="ctr">
            <a:solidFill>
              <a:srgbClr val="FF0000">
                <a:alpha val="99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6C40147-F517-BFED-BF25-2A0A2CEE18ED}"/>
              </a:ext>
            </a:extLst>
          </p:cNvPr>
          <p:cNvSpPr txBox="1"/>
          <p:nvPr/>
        </p:nvSpPr>
        <p:spPr>
          <a:xfrm>
            <a:off x="7748794" y="1335024"/>
            <a:ext cx="3419078" cy="1477328"/>
          </a:xfrm>
          <a:prstGeom prst="rect">
            <a:avLst/>
          </a:prstGeom>
          <a:noFill/>
        </p:spPr>
        <p:txBody>
          <a:bodyPr wrap="none" rtlCol="0">
            <a:spAutoFit/>
          </a:bodyPr>
          <a:lstStyle/>
          <a:p>
            <a:r>
              <a:rPr lang="en-GB" dirty="0"/>
              <a:t>1. We are setting up a server:</a:t>
            </a:r>
            <a:br>
              <a:rPr lang="en-GB" dirty="0"/>
            </a:br>
            <a:br>
              <a:rPr lang="en-GB" dirty="0"/>
            </a:br>
            <a:r>
              <a:rPr lang="en-GB" dirty="0"/>
              <a:t>with the net/http package</a:t>
            </a:r>
            <a:br>
              <a:rPr lang="en-GB" dirty="0"/>
            </a:br>
            <a:br>
              <a:rPr lang="en-GB" dirty="0"/>
            </a:br>
            <a:r>
              <a:rPr lang="en-GB" dirty="0" err="1"/>
              <a:t>http.ListenAndServe</a:t>
            </a:r>
            <a:r>
              <a:rPr lang="en-GB" dirty="0"/>
              <a:t>(“:</a:t>
            </a:r>
            <a:r>
              <a:rPr lang="en-GB" dirty="0" err="1"/>
              <a:t>PortNumber</a:t>
            </a:r>
            <a:r>
              <a:rPr lang="en-GB" dirty="0"/>
              <a:t>”)</a:t>
            </a:r>
          </a:p>
        </p:txBody>
      </p:sp>
      <p:sp>
        <p:nvSpPr>
          <p:cNvPr id="11" name="TextBox 10">
            <a:extLst>
              <a:ext uri="{FF2B5EF4-FFF2-40B4-BE49-F238E27FC236}">
                <a16:creationId xmlns:a16="http://schemas.microsoft.com/office/drawing/2014/main" id="{B3AB01BA-4AC5-82C6-76A3-4B7EEC9D6758}"/>
              </a:ext>
            </a:extLst>
          </p:cNvPr>
          <p:cNvSpPr txBox="1"/>
          <p:nvPr/>
        </p:nvSpPr>
        <p:spPr>
          <a:xfrm>
            <a:off x="812800" y="3187700"/>
            <a:ext cx="362600" cy="369332"/>
          </a:xfrm>
          <a:prstGeom prst="rect">
            <a:avLst/>
          </a:prstGeom>
          <a:noFill/>
        </p:spPr>
        <p:txBody>
          <a:bodyPr wrap="none" rtlCol="0">
            <a:spAutoFit/>
          </a:bodyPr>
          <a:lstStyle/>
          <a:p>
            <a:r>
              <a:rPr lang="en-GB" dirty="0"/>
              <a:t>1.</a:t>
            </a:r>
          </a:p>
        </p:txBody>
      </p:sp>
      <p:sp>
        <p:nvSpPr>
          <p:cNvPr id="12" name="TextBox 11">
            <a:extLst>
              <a:ext uri="{FF2B5EF4-FFF2-40B4-BE49-F238E27FC236}">
                <a16:creationId xmlns:a16="http://schemas.microsoft.com/office/drawing/2014/main" id="{6D28541C-D72D-5031-E029-05B59BA9792B}"/>
              </a:ext>
            </a:extLst>
          </p:cNvPr>
          <p:cNvSpPr txBox="1"/>
          <p:nvPr/>
        </p:nvSpPr>
        <p:spPr>
          <a:xfrm>
            <a:off x="850900" y="5778500"/>
            <a:ext cx="362600" cy="369332"/>
          </a:xfrm>
          <a:prstGeom prst="rect">
            <a:avLst/>
          </a:prstGeom>
          <a:noFill/>
        </p:spPr>
        <p:txBody>
          <a:bodyPr wrap="none" rtlCol="0">
            <a:spAutoFit/>
          </a:bodyPr>
          <a:lstStyle/>
          <a:p>
            <a:r>
              <a:rPr lang="en-GB" dirty="0"/>
              <a:t>1.</a:t>
            </a:r>
          </a:p>
        </p:txBody>
      </p:sp>
      <p:sp>
        <p:nvSpPr>
          <p:cNvPr id="13" name="TextBox 12">
            <a:extLst>
              <a:ext uri="{FF2B5EF4-FFF2-40B4-BE49-F238E27FC236}">
                <a16:creationId xmlns:a16="http://schemas.microsoft.com/office/drawing/2014/main" id="{AD5BF03F-950A-4D7C-0074-EA3516F86008}"/>
              </a:ext>
            </a:extLst>
          </p:cNvPr>
          <p:cNvSpPr txBox="1"/>
          <p:nvPr/>
        </p:nvSpPr>
        <p:spPr>
          <a:xfrm>
            <a:off x="660400" y="4140200"/>
            <a:ext cx="362600" cy="369332"/>
          </a:xfrm>
          <a:prstGeom prst="rect">
            <a:avLst/>
          </a:prstGeom>
          <a:noFill/>
        </p:spPr>
        <p:txBody>
          <a:bodyPr wrap="none" rtlCol="0">
            <a:spAutoFit/>
          </a:bodyPr>
          <a:lstStyle/>
          <a:p>
            <a:r>
              <a:rPr lang="en-GB" dirty="0"/>
              <a:t>2.</a:t>
            </a:r>
          </a:p>
        </p:txBody>
      </p:sp>
      <p:sp>
        <p:nvSpPr>
          <p:cNvPr id="14" name="TextBox 13">
            <a:extLst>
              <a:ext uri="{FF2B5EF4-FFF2-40B4-BE49-F238E27FC236}">
                <a16:creationId xmlns:a16="http://schemas.microsoft.com/office/drawing/2014/main" id="{74F98049-8849-70CD-7F3C-888B52BA16F6}"/>
              </a:ext>
            </a:extLst>
          </p:cNvPr>
          <p:cNvSpPr txBox="1"/>
          <p:nvPr/>
        </p:nvSpPr>
        <p:spPr>
          <a:xfrm>
            <a:off x="7266025" y="4638612"/>
            <a:ext cx="4829271" cy="2031325"/>
          </a:xfrm>
          <a:prstGeom prst="rect">
            <a:avLst/>
          </a:prstGeom>
          <a:noFill/>
        </p:spPr>
        <p:txBody>
          <a:bodyPr wrap="none" rtlCol="0">
            <a:spAutoFit/>
          </a:bodyPr>
          <a:lstStyle/>
          <a:p>
            <a:r>
              <a:rPr lang="en-GB" dirty="0"/>
              <a:t>2. Create a handler function </a:t>
            </a:r>
            <a:r>
              <a:rPr lang="en-GB" dirty="0" err="1"/>
              <a:t>helloWorld</a:t>
            </a:r>
            <a:br>
              <a:rPr lang="en-GB" dirty="0"/>
            </a:br>
            <a:br>
              <a:rPr lang="en-GB" dirty="0"/>
            </a:br>
            <a:r>
              <a:rPr lang="en-GB" dirty="0"/>
              <a:t>it will handle any requests made to “/” and the</a:t>
            </a:r>
            <a:br>
              <a:rPr lang="en-GB" dirty="0"/>
            </a:br>
            <a:r>
              <a:rPr lang="en-GB" dirty="0"/>
              <a:t>‘w’ </a:t>
            </a:r>
            <a:r>
              <a:rPr lang="en-GB" dirty="0" err="1"/>
              <a:t>http.ResponseWriter</a:t>
            </a:r>
            <a:r>
              <a:rPr lang="en-GB" dirty="0"/>
              <a:t> will serve the the response</a:t>
            </a:r>
            <a:br>
              <a:rPr lang="en-GB" dirty="0"/>
            </a:br>
            <a:br>
              <a:rPr lang="en-GB" dirty="0"/>
            </a:br>
            <a:r>
              <a:rPr lang="en-GB" dirty="0"/>
              <a:t>“Hello World”</a:t>
            </a:r>
            <a:br>
              <a:rPr lang="en-GB" dirty="0"/>
            </a:br>
            <a:endParaRPr lang="en-GB" dirty="0"/>
          </a:p>
        </p:txBody>
      </p:sp>
      <p:cxnSp>
        <p:nvCxnSpPr>
          <p:cNvPr id="15" name="Straight Arrow Connector 14">
            <a:extLst>
              <a:ext uri="{FF2B5EF4-FFF2-40B4-BE49-F238E27FC236}">
                <a16:creationId xmlns:a16="http://schemas.microsoft.com/office/drawing/2014/main" id="{164FE56C-3927-35D4-DC4E-F138A7F85C94}"/>
              </a:ext>
            </a:extLst>
          </p:cNvPr>
          <p:cNvCxnSpPr/>
          <p:nvPr/>
        </p:nvCxnSpPr>
        <p:spPr>
          <a:xfrm>
            <a:off x="1125728" y="5546996"/>
            <a:ext cx="1930400" cy="0"/>
          </a:xfrm>
          <a:prstGeom prst="straightConnector1">
            <a:avLst/>
          </a:prstGeom>
          <a:ln w="28575" cap="flat" cmpd="sng" algn="ctr">
            <a:solidFill>
              <a:schemeClr val="accent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39867AE0-A2D7-6602-C236-E1FE5F1B4774}"/>
              </a:ext>
            </a:extLst>
          </p:cNvPr>
          <p:cNvSpPr txBox="1"/>
          <p:nvPr/>
        </p:nvSpPr>
        <p:spPr>
          <a:xfrm>
            <a:off x="763128" y="5326103"/>
            <a:ext cx="362600" cy="369332"/>
          </a:xfrm>
          <a:prstGeom prst="rect">
            <a:avLst/>
          </a:prstGeom>
          <a:noFill/>
        </p:spPr>
        <p:txBody>
          <a:bodyPr wrap="none" rtlCol="0">
            <a:spAutoFit/>
          </a:bodyPr>
          <a:lstStyle/>
          <a:p>
            <a:r>
              <a:rPr lang="en-GB" dirty="0"/>
              <a:t>2.</a:t>
            </a:r>
          </a:p>
        </p:txBody>
      </p:sp>
    </p:spTree>
    <p:extLst>
      <p:ext uri="{BB962C8B-B14F-4D97-AF65-F5344CB8AC3E}">
        <p14:creationId xmlns:p14="http://schemas.microsoft.com/office/powerpoint/2010/main" val="29240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1"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16" grpId="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C8147-23FD-DA53-1210-2ABBE9A5143D}"/>
              </a:ext>
            </a:extLst>
          </p:cNvPr>
          <p:cNvSpPr>
            <a:spLocks noGrp="1"/>
          </p:cNvSpPr>
          <p:nvPr>
            <p:ph type="title"/>
          </p:nvPr>
        </p:nvSpPr>
        <p:spPr>
          <a:xfrm>
            <a:off x="1024128" y="585216"/>
            <a:ext cx="5902061" cy="1499616"/>
          </a:xfrm>
        </p:spPr>
        <p:txBody>
          <a:bodyPr>
            <a:normAutofit/>
          </a:bodyPr>
          <a:lstStyle/>
          <a:p>
            <a:r>
              <a:rPr lang="en-GB" dirty="0"/>
              <a:t>Templates!</a:t>
            </a:r>
          </a:p>
        </p:txBody>
      </p:sp>
      <p:sp>
        <p:nvSpPr>
          <p:cNvPr id="3" name="Content Placeholder 2">
            <a:extLst>
              <a:ext uri="{FF2B5EF4-FFF2-40B4-BE49-F238E27FC236}">
                <a16:creationId xmlns:a16="http://schemas.microsoft.com/office/drawing/2014/main" id="{0620F39B-6031-4761-1D5B-D1698DA891B8}"/>
              </a:ext>
            </a:extLst>
          </p:cNvPr>
          <p:cNvSpPr>
            <a:spLocks noGrp="1"/>
          </p:cNvSpPr>
          <p:nvPr>
            <p:ph idx="1"/>
          </p:nvPr>
        </p:nvSpPr>
        <p:spPr>
          <a:xfrm>
            <a:off x="1024128" y="2286000"/>
            <a:ext cx="5902061" cy="3931920"/>
          </a:xfrm>
        </p:spPr>
        <p:txBody>
          <a:bodyPr>
            <a:normAutofit/>
          </a:bodyPr>
          <a:lstStyle/>
          <a:p>
            <a:r>
              <a:rPr lang="en-GB" sz="2000"/>
              <a:t>We use templates to integrate HTML with Go (as they are 2 different languages)</a:t>
            </a:r>
          </a:p>
          <a:p>
            <a:r>
              <a:rPr lang="en-GB" sz="2000"/>
              <a:t>HTML( </a:t>
            </a:r>
            <a:r>
              <a:rPr lang="en-GB" sz="2000" err="1"/>
              <a:t>HyperText</a:t>
            </a:r>
            <a:r>
              <a:rPr lang="en-GB" sz="2000"/>
              <a:t> Markup Language) is mark-up language to do with how your web page and its content looks.</a:t>
            </a:r>
          </a:p>
          <a:p>
            <a:endParaRPr lang="en-GB" sz="2000"/>
          </a:p>
          <a:p>
            <a:r>
              <a:rPr lang="en-GB" sz="2000"/>
              <a:t>Go is used for the backend functionality.</a:t>
            </a:r>
          </a:p>
          <a:p>
            <a:endParaRPr lang="en-GB" sz="2000"/>
          </a:p>
          <a:p>
            <a:r>
              <a:rPr lang="en-GB" sz="2000"/>
              <a:t>Templates allow us to load variables and perform some functions on the HTML script.</a:t>
            </a:r>
          </a:p>
        </p:txBody>
      </p:sp>
      <p:pic>
        <p:nvPicPr>
          <p:cNvPr id="10" name="Picture 9" descr="A picture containing clipart&#10;&#10;Description automatically generated">
            <a:extLst>
              <a:ext uri="{FF2B5EF4-FFF2-40B4-BE49-F238E27FC236}">
                <a16:creationId xmlns:a16="http://schemas.microsoft.com/office/drawing/2014/main" id="{CD098509-F677-9DF8-7FA7-4D8FCBCBBA9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482" r="15871" b="2"/>
          <a:stretch/>
        </p:blipFill>
        <p:spPr>
          <a:xfrm>
            <a:off x="7552267" y="640080"/>
            <a:ext cx="3999654" cy="3277277"/>
          </a:xfrm>
          <a:prstGeom prst="rect">
            <a:avLst/>
          </a:prstGeom>
        </p:spPr>
      </p:pic>
      <p:pic>
        <p:nvPicPr>
          <p:cNvPr id="6" name="Picture 5" descr="Text, icon&#10;&#10;Description automatically generated">
            <a:extLst>
              <a:ext uri="{FF2B5EF4-FFF2-40B4-BE49-F238E27FC236}">
                <a16:creationId xmlns:a16="http://schemas.microsoft.com/office/drawing/2014/main" id="{06C58E94-82C4-5234-720C-B9D9ADE4D13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2733" r="-1" b="-1"/>
          <a:stretch/>
        </p:blipFill>
        <p:spPr>
          <a:xfrm>
            <a:off x="7552267" y="4078225"/>
            <a:ext cx="3999654" cy="2139694"/>
          </a:xfrm>
          <a:prstGeom prst="rect">
            <a:avLst/>
          </a:prstGeom>
        </p:spPr>
      </p:pic>
    </p:spTree>
    <p:extLst>
      <p:ext uri="{BB962C8B-B14F-4D97-AF65-F5344CB8AC3E}">
        <p14:creationId xmlns:p14="http://schemas.microsoft.com/office/powerpoint/2010/main" val="7398058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HTML Boilerplate</a:t>
            </a:r>
            <a:endParaRPr/>
          </a:p>
        </p:txBody>
      </p:sp>
      <p:sp>
        <p:nvSpPr>
          <p:cNvPr id="85" name="Google Shape;85;p1"/>
          <p:cNvSpPr txBox="1">
            <a:spLocks noGrp="1"/>
          </p:cNvSpPr>
          <p:nvPr>
            <p:ph sz="half" idx="1"/>
          </p:nvPr>
        </p:nvSpPr>
        <p:spPr>
          <a:xfrm>
            <a:off x="838200" y="1825625"/>
            <a:ext cx="10515600" cy="100901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boilerplate code</a:t>
            </a:r>
            <a:r>
              <a:rPr lang="en-GB"/>
              <a:t> or just </a:t>
            </a:r>
            <a:r>
              <a:rPr lang="en-GB" b="1"/>
              <a:t>boilerplate</a:t>
            </a:r>
            <a:r>
              <a:rPr lang="en-GB"/>
              <a:t> are sections of code that are repeated in multiple places with little to no variation.</a:t>
            </a:r>
            <a:endParaRPr/>
          </a:p>
        </p:txBody>
      </p:sp>
      <p:sp>
        <p:nvSpPr>
          <p:cNvPr id="86" name="Google Shape;86;p1"/>
          <p:cNvSpPr txBox="1">
            <a:spLocks noGrp="1"/>
          </p:cNvSpPr>
          <p:nvPr>
            <p:ph sz="half" idx="2"/>
          </p:nvPr>
        </p:nvSpPr>
        <p:spPr>
          <a:xfrm>
            <a:off x="838200" y="2834640"/>
            <a:ext cx="4394198" cy="282402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A boilerplate in HTML is a template you will add at the start of your project. You should add this boilerplate to all of your HTML pages. </a:t>
            </a:r>
            <a:endParaRPr/>
          </a:p>
          <a:p>
            <a:pPr marL="228600" lvl="0" indent="-50800" algn="l" rtl="0">
              <a:lnSpc>
                <a:spcPct val="90000"/>
              </a:lnSpc>
              <a:spcBef>
                <a:spcPts val="1000"/>
              </a:spcBef>
              <a:spcAft>
                <a:spcPts val="0"/>
              </a:spcAft>
              <a:buClr>
                <a:schemeClr val="dk1"/>
              </a:buClr>
              <a:buSzPts val="2800"/>
              <a:buNone/>
            </a:pPr>
            <a:endParaRPr/>
          </a:p>
        </p:txBody>
      </p:sp>
      <p:pic>
        <p:nvPicPr>
          <p:cNvPr id="87" name="Google Shape;87;p1"/>
          <p:cNvPicPr preferRelativeResize="0"/>
          <p:nvPr/>
        </p:nvPicPr>
        <p:blipFill rotWithShape="1">
          <a:blip r:embed="rId3">
            <a:alphaModFix/>
          </a:blip>
          <a:srcRect/>
          <a:stretch/>
        </p:blipFill>
        <p:spPr>
          <a:xfrm>
            <a:off x="4841382" y="3322320"/>
            <a:ext cx="6512418" cy="266192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a doctype in HTML?</a:t>
            </a:r>
            <a:endParaRPr/>
          </a:p>
        </p:txBody>
      </p:sp>
      <p:sp>
        <p:nvSpPr>
          <p:cNvPr id="92" name="Google Shape;92;p2"/>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doctype tells the  browser what version of HTML the page is written in.</a:t>
            </a:r>
            <a:endParaRPr/>
          </a:p>
        </p:txBody>
      </p:sp>
      <p:pic>
        <p:nvPicPr>
          <p:cNvPr id="94" name="Google Shape;94;p2"/>
          <p:cNvPicPr preferRelativeResize="0"/>
          <p:nvPr/>
        </p:nvPicPr>
        <p:blipFill rotWithShape="1">
          <a:blip r:embed="rId3">
            <a:alphaModFix/>
          </a:blip>
          <a:srcRect/>
          <a:stretch/>
        </p:blipFill>
        <p:spPr>
          <a:xfrm>
            <a:off x="7696200" y="442745"/>
            <a:ext cx="3058605" cy="87694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the HTML root element?</a:t>
            </a:r>
            <a:endParaRPr/>
          </a:p>
        </p:txBody>
      </p:sp>
      <p:sp>
        <p:nvSpPr>
          <p:cNvPr id="100" name="Google Shape;100;p3"/>
          <p:cNvSpPr txBox="1">
            <a:spLocks noGrp="1"/>
          </p:cNvSpPr>
          <p:nvPr>
            <p:ph idx="1"/>
          </p:nvPr>
        </p:nvSpPr>
        <p:spPr>
          <a:xfrm>
            <a:off x="838200" y="263618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The &lt;html&gt; tag is the top level </a:t>
            </a:r>
            <a:r>
              <a:rPr lang="en-GB" b="1" dirty="0"/>
              <a:t>element</a:t>
            </a:r>
            <a:r>
              <a:rPr lang="en-GB" dirty="0"/>
              <a:t> of the HTML file</a:t>
            </a:r>
            <a:endParaRPr dirty="0"/>
          </a:p>
          <a:p>
            <a:pPr marL="228600" lvl="0" indent="-228600" algn="l" rtl="0">
              <a:lnSpc>
                <a:spcPct val="90000"/>
              </a:lnSpc>
              <a:spcBef>
                <a:spcPts val="1000"/>
              </a:spcBef>
              <a:spcAft>
                <a:spcPts val="0"/>
              </a:spcAft>
              <a:buClr>
                <a:schemeClr val="dk1"/>
              </a:buClr>
              <a:buSzPts val="2800"/>
              <a:buChar char="•"/>
            </a:pPr>
            <a:r>
              <a:rPr lang="en-GB" dirty="0"/>
              <a:t>The head tag and body tag are both nested inside the html tag. (in other words everything is inside the html.)</a:t>
            </a:r>
            <a:endParaRPr dirty="0"/>
          </a:p>
          <a:p>
            <a:pPr marL="228600" lvl="0" indent="-228600" algn="l" rtl="0">
              <a:lnSpc>
                <a:spcPct val="90000"/>
              </a:lnSpc>
              <a:spcBef>
                <a:spcPts val="1000"/>
              </a:spcBef>
              <a:spcAft>
                <a:spcPts val="0"/>
              </a:spcAft>
              <a:buClr>
                <a:schemeClr val="dk1"/>
              </a:buClr>
              <a:buSzPts val="2800"/>
              <a:buChar char="•"/>
            </a:pPr>
            <a:r>
              <a:rPr lang="en-GB" dirty="0"/>
              <a:t>The ‘lang’ attribute sets the language for the page. It is good to include it for accessibility reasons, so screen readers know how to pronounce the text.</a:t>
            </a:r>
            <a:endParaRPr dirty="0"/>
          </a:p>
        </p:txBody>
      </p:sp>
      <p:pic>
        <p:nvPicPr>
          <p:cNvPr id="101" name="Google Shape;101;p3"/>
          <p:cNvPicPr preferRelativeResize="0"/>
          <p:nvPr/>
        </p:nvPicPr>
        <p:blipFill rotWithShape="1">
          <a:blip r:embed="rId3">
            <a:alphaModFix/>
          </a:blip>
          <a:srcRect/>
          <a:stretch/>
        </p:blipFill>
        <p:spPr>
          <a:xfrm>
            <a:off x="8822666" y="591164"/>
            <a:ext cx="2058694" cy="18189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5413598E-617C-0084-0A6F-3DDC34EA6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644" y="1049954"/>
            <a:ext cx="7772400" cy="4372956"/>
          </a:xfrm>
          <a:prstGeom prst="rect">
            <a:avLst/>
          </a:prstGeom>
        </p:spPr>
      </p:pic>
    </p:spTree>
    <p:extLst>
      <p:ext uri="{BB962C8B-B14F-4D97-AF65-F5344CB8AC3E}">
        <p14:creationId xmlns:p14="http://schemas.microsoft.com/office/powerpoint/2010/main" val="27235268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838200" y="365125"/>
            <a:ext cx="52578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are head tags?</a:t>
            </a:r>
            <a:endParaRPr/>
          </a:p>
        </p:txBody>
      </p:sp>
      <p:sp>
        <p:nvSpPr>
          <p:cNvPr id="107" name="Google Shape;107;p4"/>
          <p:cNvSpPr txBox="1">
            <a:spLocks noGrp="1"/>
          </p:cNvSpPr>
          <p:nvPr>
            <p:ph idx="1"/>
          </p:nvPr>
        </p:nvSpPr>
        <p:spPr>
          <a:xfrm>
            <a:off x="838200" y="1843654"/>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&lt;head&gt; tags contain </a:t>
            </a:r>
            <a:r>
              <a:rPr lang="en-GB" b="1"/>
              <a:t>metadata</a:t>
            </a:r>
            <a:endParaRPr/>
          </a:p>
          <a:p>
            <a:pPr marL="228600" lvl="0" indent="-228600" algn="l" rtl="0">
              <a:lnSpc>
                <a:spcPct val="90000"/>
              </a:lnSpc>
              <a:spcBef>
                <a:spcPts val="1000"/>
              </a:spcBef>
              <a:spcAft>
                <a:spcPts val="0"/>
              </a:spcAft>
              <a:buClr>
                <a:schemeClr val="dk1"/>
              </a:buClr>
              <a:buSzPts val="2800"/>
              <a:buChar char="•"/>
            </a:pPr>
            <a:r>
              <a:rPr lang="en-GB"/>
              <a:t>Metadata is information to be processed by machines</a:t>
            </a:r>
            <a:endParaRPr/>
          </a:p>
          <a:p>
            <a:pPr marL="228600" lvl="0" indent="-228600" algn="l" rtl="0">
              <a:lnSpc>
                <a:spcPct val="90000"/>
              </a:lnSpc>
              <a:spcBef>
                <a:spcPts val="1000"/>
              </a:spcBef>
              <a:spcAft>
                <a:spcPts val="0"/>
              </a:spcAft>
              <a:buClr>
                <a:schemeClr val="dk1"/>
              </a:buClr>
              <a:buSzPts val="2800"/>
              <a:buChar char="•"/>
            </a:pPr>
            <a:r>
              <a:rPr lang="en-GB"/>
              <a:t>It describes the data being given to the machine</a:t>
            </a:r>
            <a:endParaRPr/>
          </a:p>
          <a:p>
            <a:pPr marL="228600" lvl="0" indent="-50800" algn="l" rtl="0">
              <a:lnSpc>
                <a:spcPct val="90000"/>
              </a:lnSpc>
              <a:spcBef>
                <a:spcPts val="1000"/>
              </a:spcBef>
              <a:spcAft>
                <a:spcPts val="0"/>
              </a:spcAft>
              <a:buClr>
                <a:schemeClr val="dk1"/>
              </a:buClr>
              <a:buSzPts val="2800"/>
              <a:buNone/>
            </a:pPr>
            <a:endParaRPr/>
          </a:p>
        </p:txBody>
      </p:sp>
      <p:pic>
        <p:nvPicPr>
          <p:cNvPr id="108" name="Google Shape;108;p4"/>
          <p:cNvPicPr preferRelativeResize="0"/>
          <p:nvPr/>
        </p:nvPicPr>
        <p:blipFill rotWithShape="1">
          <a:blip r:embed="rId3">
            <a:alphaModFix/>
          </a:blip>
          <a:srcRect/>
          <a:stretch/>
        </p:blipFill>
        <p:spPr>
          <a:xfrm>
            <a:off x="5726707" y="240887"/>
            <a:ext cx="6205832" cy="1602767"/>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idx="1"/>
          </p:nvPr>
        </p:nvSpPr>
        <p:spPr>
          <a:xfrm>
            <a:off x="838200" y="2283803"/>
            <a:ext cx="10515600" cy="389315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charset metadata attribute tells the machine what character set the page uses.</a:t>
            </a:r>
            <a:endParaRPr/>
          </a:p>
          <a:p>
            <a:pPr marL="228600" lvl="0" indent="-228600" algn="l" rtl="0">
              <a:lnSpc>
                <a:spcPct val="90000"/>
              </a:lnSpc>
              <a:spcBef>
                <a:spcPts val="1000"/>
              </a:spcBef>
              <a:spcAft>
                <a:spcPts val="0"/>
              </a:spcAft>
              <a:buClr>
                <a:schemeClr val="dk1"/>
              </a:buClr>
              <a:buSzPts val="2800"/>
              <a:buChar char="•"/>
            </a:pPr>
            <a:r>
              <a:rPr lang="en-GB"/>
              <a:t>UTF-8 is the standard character encoding.</a:t>
            </a:r>
            <a:endParaRPr/>
          </a:p>
          <a:p>
            <a:pPr marL="228600" lvl="0" indent="-228600" algn="l" rtl="0">
              <a:lnSpc>
                <a:spcPct val="90000"/>
              </a:lnSpc>
              <a:spcBef>
                <a:spcPts val="1000"/>
              </a:spcBef>
              <a:spcAft>
                <a:spcPts val="0"/>
              </a:spcAft>
              <a:buClr>
                <a:schemeClr val="dk1"/>
              </a:buClr>
              <a:buSzPts val="2800"/>
              <a:buChar char="•"/>
            </a:pPr>
            <a:r>
              <a:rPr lang="en-GB"/>
              <a:t>It supports many languages and can support pages and forms in any mixture of those languages.</a:t>
            </a:r>
            <a:endParaRPr/>
          </a:p>
        </p:txBody>
      </p:sp>
      <p:pic>
        <p:nvPicPr>
          <p:cNvPr id="114" name="Google Shape;114;p5"/>
          <p:cNvPicPr preferRelativeResize="0"/>
          <p:nvPr/>
        </p:nvPicPr>
        <p:blipFill rotWithShape="1">
          <a:blip r:embed="rId3">
            <a:alphaModFix/>
          </a:blip>
          <a:srcRect/>
          <a:stretch/>
        </p:blipFill>
        <p:spPr>
          <a:xfrm>
            <a:off x="5349771" y="681037"/>
            <a:ext cx="6205832" cy="160276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idx="1"/>
          </p:nvPr>
        </p:nvSpPr>
        <p:spPr>
          <a:xfrm>
            <a:off x="838200" y="2283803"/>
            <a:ext cx="10515600" cy="389315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viewport meta tag tells the machine how wide to render the page and the initial level of zoom.</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E.g. if your device was 600px wide, the machine would know to render the web browser to be 600px wide. </a:t>
            </a:r>
            <a:endParaRPr/>
          </a:p>
        </p:txBody>
      </p:sp>
      <p:pic>
        <p:nvPicPr>
          <p:cNvPr id="120" name="Google Shape;120;p6"/>
          <p:cNvPicPr preferRelativeResize="0"/>
          <p:nvPr/>
        </p:nvPicPr>
        <p:blipFill rotWithShape="1">
          <a:blip r:embed="rId3">
            <a:alphaModFix/>
          </a:blip>
          <a:srcRect/>
          <a:stretch/>
        </p:blipFill>
        <p:spPr>
          <a:xfrm>
            <a:off x="5349771" y="681037"/>
            <a:ext cx="6205832" cy="1602767"/>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7"/>
          <p:cNvPicPr preferRelativeResize="0"/>
          <p:nvPr/>
        </p:nvPicPr>
        <p:blipFill rotWithShape="1">
          <a:blip r:embed="rId3">
            <a:alphaModFix/>
          </a:blip>
          <a:srcRect/>
          <a:stretch/>
        </p:blipFill>
        <p:spPr>
          <a:xfrm>
            <a:off x="5349771" y="681037"/>
            <a:ext cx="6205832" cy="1602767"/>
          </a:xfrm>
          <a:prstGeom prst="rect">
            <a:avLst/>
          </a:prstGeom>
          <a:noFill/>
          <a:ln>
            <a:noFill/>
          </a:ln>
        </p:spPr>
      </p:pic>
      <p:sp>
        <p:nvSpPr>
          <p:cNvPr id="126" name="Google Shape;126;p7"/>
          <p:cNvSpPr txBox="1">
            <a:spLocks noGrp="1"/>
          </p:cNvSpPr>
          <p:nvPr>
            <p:ph idx="1"/>
          </p:nvPr>
        </p:nvSpPr>
        <p:spPr>
          <a:xfrm>
            <a:off x="838200" y="2283803"/>
            <a:ext cx="10515600" cy="389315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X-UA-Compatible meta tag specifies the document mode for Internet Explorer.</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idx="1"/>
          </p:nvPr>
        </p:nvSpPr>
        <p:spPr>
          <a:xfrm>
            <a:off x="838200" y="2283803"/>
            <a:ext cx="10515600" cy="389315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&lt;title&gt; tag is the name of the tab</a:t>
            </a:r>
            <a:endParaRPr/>
          </a:p>
        </p:txBody>
      </p:sp>
      <p:pic>
        <p:nvPicPr>
          <p:cNvPr id="132" name="Google Shape;132;p8"/>
          <p:cNvPicPr preferRelativeResize="0"/>
          <p:nvPr/>
        </p:nvPicPr>
        <p:blipFill rotWithShape="1">
          <a:blip r:embed="rId3">
            <a:alphaModFix/>
          </a:blip>
          <a:srcRect/>
          <a:stretch/>
        </p:blipFill>
        <p:spPr>
          <a:xfrm>
            <a:off x="5349771" y="681037"/>
            <a:ext cx="6205832" cy="160276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idx="1"/>
          </p:nvPr>
        </p:nvSpPr>
        <p:spPr>
          <a:xfrm>
            <a:off x="838200" y="2283803"/>
            <a:ext cx="10515600" cy="389315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The &lt;link&gt; tag connects the html to a </a:t>
            </a:r>
            <a:r>
              <a:rPr lang="en-GB" dirty="0" err="1"/>
              <a:t>css</a:t>
            </a:r>
            <a:r>
              <a:rPr lang="en-GB" dirty="0"/>
              <a:t> file</a:t>
            </a:r>
          </a:p>
          <a:p>
            <a:pPr marL="228600" lvl="0" indent="-228600" algn="l" rtl="0">
              <a:lnSpc>
                <a:spcPct val="90000"/>
              </a:lnSpc>
              <a:spcBef>
                <a:spcPts val="0"/>
              </a:spcBef>
              <a:spcAft>
                <a:spcPts val="0"/>
              </a:spcAft>
              <a:buClr>
                <a:schemeClr val="dk1"/>
              </a:buClr>
              <a:buSzPts val="2800"/>
              <a:buChar char="•"/>
            </a:pPr>
            <a:endParaRPr lang="en-GB" dirty="0"/>
          </a:p>
          <a:p>
            <a:pPr marL="0" lvl="0" indent="0" algn="l" rtl="0">
              <a:lnSpc>
                <a:spcPct val="90000"/>
              </a:lnSpc>
              <a:spcBef>
                <a:spcPts val="0"/>
              </a:spcBef>
              <a:spcAft>
                <a:spcPts val="0"/>
              </a:spcAft>
              <a:buClr>
                <a:schemeClr val="dk1"/>
              </a:buClr>
              <a:buSzPts val="2800"/>
              <a:buNone/>
            </a:pPr>
            <a:r>
              <a:rPr lang="en-GB" dirty="0"/>
              <a:t>(the part of the head we care about)</a:t>
            </a:r>
            <a:endParaRPr dirty="0"/>
          </a:p>
        </p:txBody>
      </p:sp>
      <p:pic>
        <p:nvPicPr>
          <p:cNvPr id="138" name="Google Shape;138;p9"/>
          <p:cNvPicPr preferRelativeResize="0"/>
          <p:nvPr/>
        </p:nvPicPr>
        <p:blipFill rotWithShape="1">
          <a:blip r:embed="rId3">
            <a:alphaModFix/>
          </a:blip>
          <a:srcRect/>
          <a:stretch/>
        </p:blipFill>
        <p:spPr>
          <a:xfrm>
            <a:off x="5349771" y="681037"/>
            <a:ext cx="6205832" cy="160276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are body tags?</a:t>
            </a:r>
            <a:endParaRPr/>
          </a:p>
        </p:txBody>
      </p:sp>
      <p:sp>
        <p:nvSpPr>
          <p:cNvPr id="144" name="Google Shape;144;p10"/>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body tags contain all the visible content.</a:t>
            </a:r>
            <a:endParaRPr/>
          </a:p>
        </p:txBody>
      </p:sp>
      <p:pic>
        <p:nvPicPr>
          <p:cNvPr id="145" name="Google Shape;145;p10"/>
          <p:cNvPicPr preferRelativeResize="0"/>
          <p:nvPr/>
        </p:nvPicPr>
        <p:blipFill rotWithShape="1">
          <a:blip r:embed="rId3">
            <a:alphaModFix/>
          </a:blip>
          <a:srcRect/>
          <a:stretch/>
        </p:blipFill>
        <p:spPr>
          <a:xfrm>
            <a:off x="8863310" y="681037"/>
            <a:ext cx="1670578" cy="142409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8E6BC-775C-2AB0-9E27-28808876CBD3}"/>
              </a:ext>
            </a:extLst>
          </p:cNvPr>
          <p:cNvSpPr>
            <a:spLocks noGrp="1"/>
          </p:cNvSpPr>
          <p:nvPr>
            <p:ph idx="1"/>
          </p:nvPr>
        </p:nvSpPr>
        <p:spPr>
          <a:xfrm>
            <a:off x="1024128" y="800100"/>
            <a:ext cx="9720073" cy="5509260"/>
          </a:xfrm>
        </p:spPr>
        <p:txBody>
          <a:bodyPr/>
          <a:lstStyle/>
          <a:p>
            <a:r>
              <a:rPr lang="en-GB" dirty="0"/>
              <a:t>In Go, we have the template package to help handle templates. </a:t>
            </a:r>
          </a:p>
          <a:p>
            <a:r>
              <a:rPr lang="en-GB" dirty="0"/>
              <a:t>We can use functions like </a:t>
            </a:r>
            <a:r>
              <a:rPr lang="en-GB" dirty="0">
                <a:solidFill>
                  <a:srgbClr val="00B0F0"/>
                </a:solidFill>
              </a:rPr>
              <a:t>Parse</a:t>
            </a:r>
            <a:r>
              <a:rPr lang="en-GB" dirty="0"/>
              <a:t>, </a:t>
            </a:r>
            <a:r>
              <a:rPr lang="en-GB" dirty="0" err="1">
                <a:solidFill>
                  <a:srgbClr val="00B0F0"/>
                </a:solidFill>
              </a:rPr>
              <a:t>ParseFile</a:t>
            </a:r>
            <a:r>
              <a:rPr lang="en-GB" dirty="0"/>
              <a:t> and </a:t>
            </a:r>
            <a:r>
              <a:rPr lang="en-GB" dirty="0">
                <a:solidFill>
                  <a:srgbClr val="00B0F0"/>
                </a:solidFill>
              </a:rPr>
              <a:t>Execute</a:t>
            </a:r>
            <a:r>
              <a:rPr lang="en-GB" dirty="0"/>
              <a:t> to load templates from files.</a:t>
            </a:r>
          </a:p>
        </p:txBody>
      </p:sp>
      <p:sp>
        <p:nvSpPr>
          <p:cNvPr id="4" name="Date Placeholder 3">
            <a:extLst>
              <a:ext uri="{FF2B5EF4-FFF2-40B4-BE49-F238E27FC236}">
                <a16:creationId xmlns:a16="http://schemas.microsoft.com/office/drawing/2014/main" id="{17521566-9B5F-2269-FDD6-1A64B3FE159C}"/>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4451981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CAB0-DB73-1519-9E4B-BE0386475F52}"/>
              </a:ext>
            </a:extLst>
          </p:cNvPr>
          <p:cNvSpPr>
            <a:spLocks noGrp="1"/>
          </p:cNvSpPr>
          <p:nvPr>
            <p:ph type="title"/>
          </p:nvPr>
        </p:nvSpPr>
        <p:spPr/>
        <p:txBody>
          <a:bodyPr>
            <a:normAutofit/>
          </a:bodyPr>
          <a:lstStyle/>
          <a:p>
            <a:r>
              <a:rPr lang="en-GB" dirty="0"/>
              <a:t>Inserting data into a template</a:t>
            </a:r>
            <a:br>
              <a:rPr lang="en-GB" dirty="0"/>
            </a:br>
            <a:endParaRPr lang="en-GB" dirty="0"/>
          </a:p>
        </p:txBody>
      </p:sp>
      <p:sp>
        <p:nvSpPr>
          <p:cNvPr id="3" name="Content Placeholder 2">
            <a:extLst>
              <a:ext uri="{FF2B5EF4-FFF2-40B4-BE49-F238E27FC236}">
                <a16:creationId xmlns:a16="http://schemas.microsoft.com/office/drawing/2014/main" id="{2E249391-6399-016C-73F9-95216FDEAA70}"/>
              </a:ext>
            </a:extLst>
          </p:cNvPr>
          <p:cNvSpPr>
            <a:spLocks noGrp="1"/>
          </p:cNvSpPr>
          <p:nvPr>
            <p:ph idx="1"/>
          </p:nvPr>
        </p:nvSpPr>
        <p:spPr/>
        <p:txBody>
          <a:bodyPr/>
          <a:lstStyle/>
          <a:p>
            <a:r>
              <a:rPr lang="en-GB" b="0" i="0" dirty="0">
                <a:solidFill>
                  <a:srgbClr val="333333"/>
                </a:solidFill>
                <a:effectLst/>
                <a:latin typeface="Helvetica Neue" panose="02000503000000020004" pitchFamily="2" charset="0"/>
              </a:rPr>
              <a:t>In Go, Every field that you intend to be rendered within a template should be put inside of </a:t>
            </a:r>
            <a:r>
              <a:rPr lang="en-GB" dirty="0"/>
              <a:t>{{}}</a:t>
            </a:r>
            <a:endParaRPr lang="en-GB" b="0" i="0" dirty="0">
              <a:solidFill>
                <a:srgbClr val="333333"/>
              </a:solidFill>
              <a:effectLst/>
              <a:latin typeface="Helvetica Neue" panose="02000503000000020004" pitchFamily="2" charset="0"/>
            </a:endParaRPr>
          </a:p>
          <a:p>
            <a:r>
              <a:rPr lang="en-GB" dirty="0">
                <a:solidFill>
                  <a:srgbClr val="333333"/>
                </a:solidFill>
                <a:latin typeface="Helvetica Neue" panose="02000503000000020004" pitchFamily="2" charset="0"/>
              </a:rPr>
              <a:t>The dot inside </a:t>
            </a:r>
            <a:r>
              <a:rPr lang="en-GB" dirty="0"/>
              <a:t>{{.}}</a:t>
            </a:r>
            <a:r>
              <a:rPr lang="en-GB" b="0" i="0" dirty="0">
                <a:solidFill>
                  <a:srgbClr val="333333"/>
                </a:solidFill>
                <a:effectLst/>
                <a:latin typeface="Helvetica Neue" panose="02000503000000020004" pitchFamily="2" charset="0"/>
              </a:rPr>
              <a:t> is shorthand for the current object. </a:t>
            </a:r>
          </a:p>
          <a:p>
            <a:r>
              <a:rPr lang="en-GB" b="0" i="0" dirty="0">
                <a:solidFill>
                  <a:srgbClr val="333333"/>
                </a:solidFill>
                <a:effectLst/>
                <a:latin typeface="Helvetica Neue" panose="02000503000000020004" pitchFamily="2" charset="0"/>
              </a:rPr>
              <a:t>If you want to access specific fields of the current object, you should use </a:t>
            </a:r>
            <a:r>
              <a:rPr lang="en-GB" dirty="0"/>
              <a:t>{{.</a:t>
            </a:r>
            <a:r>
              <a:rPr lang="en-GB" dirty="0" err="1"/>
              <a:t>FieldName</a:t>
            </a:r>
            <a:r>
              <a:rPr lang="en-GB" dirty="0"/>
              <a:t>}}</a:t>
            </a:r>
          </a:p>
        </p:txBody>
      </p:sp>
    </p:spTree>
    <p:extLst>
      <p:ext uri="{BB962C8B-B14F-4D97-AF65-F5344CB8AC3E}">
        <p14:creationId xmlns:p14="http://schemas.microsoft.com/office/powerpoint/2010/main" val="747157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B706-F496-7B19-73A3-8B99CA6AB561}"/>
              </a:ext>
            </a:extLst>
          </p:cNvPr>
          <p:cNvSpPr>
            <a:spLocks noGrp="1"/>
          </p:cNvSpPr>
          <p:nvPr>
            <p:ph type="title"/>
          </p:nvPr>
        </p:nvSpPr>
        <p:spPr/>
        <p:txBody>
          <a:bodyPr/>
          <a:lstStyle/>
          <a:p>
            <a:r>
              <a:rPr lang="en-GB" dirty="0"/>
              <a:t>Ranging over composite data</a:t>
            </a:r>
          </a:p>
        </p:txBody>
      </p:sp>
      <p:sp>
        <p:nvSpPr>
          <p:cNvPr id="3" name="Content Placeholder 2">
            <a:extLst>
              <a:ext uri="{FF2B5EF4-FFF2-40B4-BE49-F238E27FC236}">
                <a16:creationId xmlns:a16="http://schemas.microsoft.com/office/drawing/2014/main" id="{BCC2CB79-172A-DCF2-F1DD-98A4C2C0B79E}"/>
              </a:ext>
            </a:extLst>
          </p:cNvPr>
          <p:cNvSpPr>
            <a:spLocks noGrp="1"/>
          </p:cNvSpPr>
          <p:nvPr>
            <p:ph idx="1"/>
          </p:nvPr>
        </p:nvSpPr>
        <p:spPr/>
        <p:txBody>
          <a:bodyPr/>
          <a:lstStyle/>
          <a:p>
            <a:r>
              <a:rPr lang="en-GB" dirty="0">
                <a:solidFill>
                  <a:srgbClr val="333333"/>
                </a:solidFill>
                <a:latin typeface="Consolas" panose="020B0609020204030204" pitchFamily="49" charset="0"/>
              </a:rPr>
              <a:t>You can do a for loop and range over arrays/maps</a:t>
            </a:r>
            <a:endParaRPr lang="en-GB" b="0" i="0" dirty="0">
              <a:solidFill>
                <a:srgbClr val="333333"/>
              </a:solidFill>
              <a:effectLst/>
              <a:latin typeface="Consolas" panose="020B0609020204030204" pitchFamily="49" charset="0"/>
            </a:endParaRPr>
          </a:p>
          <a:p>
            <a:endParaRPr lang="en-GB" dirty="0">
              <a:solidFill>
                <a:srgbClr val="333333"/>
              </a:solidFill>
              <a:latin typeface="Consolas" panose="020B0609020204030204" pitchFamily="49" charset="0"/>
            </a:endParaRPr>
          </a:p>
          <a:p>
            <a:r>
              <a:rPr lang="en-GB" b="0" i="0" dirty="0">
                <a:solidFill>
                  <a:srgbClr val="333333"/>
                </a:solidFill>
                <a:effectLst/>
                <a:latin typeface="Consolas" panose="020B0609020204030204" pitchFamily="49" charset="0"/>
              </a:rPr>
              <a:t>{{range …}}{{end}}</a:t>
            </a:r>
            <a:endParaRPr lang="en-GB" dirty="0"/>
          </a:p>
        </p:txBody>
      </p:sp>
    </p:spTree>
    <p:extLst>
      <p:ext uri="{BB962C8B-B14F-4D97-AF65-F5344CB8AC3E}">
        <p14:creationId xmlns:p14="http://schemas.microsoft.com/office/powerpoint/2010/main" val="293020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A169-BB06-CECC-1BCC-8272FD34D214}"/>
              </a:ext>
            </a:extLst>
          </p:cNvPr>
          <p:cNvSpPr>
            <a:spLocks noGrp="1"/>
          </p:cNvSpPr>
          <p:nvPr>
            <p:ph type="title"/>
          </p:nvPr>
        </p:nvSpPr>
        <p:spPr>
          <a:xfrm>
            <a:off x="1024128" y="585216"/>
            <a:ext cx="9720072" cy="1499616"/>
          </a:xfrm>
        </p:spPr>
        <p:txBody>
          <a:bodyPr/>
          <a:lstStyle/>
          <a:p>
            <a:r>
              <a:rPr lang="en-GB" dirty="0"/>
              <a:t>Comments – to make your code more readable</a:t>
            </a:r>
          </a:p>
        </p:txBody>
      </p:sp>
      <p:sp>
        <p:nvSpPr>
          <p:cNvPr id="3" name="Content Placeholder 2">
            <a:extLst>
              <a:ext uri="{FF2B5EF4-FFF2-40B4-BE49-F238E27FC236}">
                <a16:creationId xmlns:a16="http://schemas.microsoft.com/office/drawing/2014/main" id="{AF6BEBE7-D7BB-583D-8AAC-C67F90A45A2D}"/>
              </a:ext>
            </a:extLst>
          </p:cNvPr>
          <p:cNvSpPr>
            <a:spLocks noGrp="1"/>
          </p:cNvSpPr>
          <p:nvPr>
            <p:ph idx="1"/>
          </p:nvPr>
        </p:nvSpPr>
        <p:spPr/>
        <p:txBody>
          <a:bodyPr/>
          <a:lstStyle/>
          <a:p>
            <a:r>
              <a:rPr lang="en-GB" dirty="0"/>
              <a:t>//this is how you add a comment</a:t>
            </a:r>
          </a:p>
          <a:p>
            <a:r>
              <a:rPr lang="en-GB" dirty="0">
                <a:highlight>
                  <a:srgbClr val="FFFF00"/>
                </a:highlight>
              </a:rPr>
              <a:t>/* </a:t>
            </a:r>
            <a:r>
              <a:rPr lang="en-GB" dirty="0"/>
              <a:t>you can block out several lines of cooooooooooooooooooooooooooooooooooooooooooooooooooooooooooooooooooooooooooooooooooooooooooooooooooooooooooode like this </a:t>
            </a:r>
            <a:r>
              <a:rPr lang="en-GB" dirty="0">
                <a:highlight>
                  <a:srgbClr val="FFFF00"/>
                </a:highlight>
              </a:rPr>
              <a:t>*/</a:t>
            </a:r>
          </a:p>
        </p:txBody>
      </p:sp>
    </p:spTree>
    <p:extLst>
      <p:ext uri="{BB962C8B-B14F-4D97-AF65-F5344CB8AC3E}">
        <p14:creationId xmlns:p14="http://schemas.microsoft.com/office/powerpoint/2010/main" val="32501219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BDE4-E976-E7BC-3DCB-9DF89A7A44D0}"/>
              </a:ext>
            </a:extLst>
          </p:cNvPr>
          <p:cNvSpPr>
            <a:spLocks noGrp="1"/>
          </p:cNvSpPr>
          <p:nvPr>
            <p:ph type="title"/>
          </p:nvPr>
        </p:nvSpPr>
        <p:spPr/>
        <p:txBody>
          <a:bodyPr/>
          <a:lstStyle/>
          <a:p>
            <a:r>
              <a:rPr lang="en-GB" dirty="0"/>
              <a:t>We are going to upgrade our server</a:t>
            </a:r>
          </a:p>
        </p:txBody>
      </p:sp>
      <p:sp>
        <p:nvSpPr>
          <p:cNvPr id="3" name="Content Placeholder 2">
            <a:extLst>
              <a:ext uri="{FF2B5EF4-FFF2-40B4-BE49-F238E27FC236}">
                <a16:creationId xmlns:a16="http://schemas.microsoft.com/office/drawing/2014/main" id="{2B338EC8-2E26-0D62-FA70-C56B464EB492}"/>
              </a:ext>
            </a:extLst>
          </p:cNvPr>
          <p:cNvSpPr>
            <a:spLocks noGrp="1"/>
          </p:cNvSpPr>
          <p:nvPr>
            <p:ph idx="1"/>
          </p:nvPr>
        </p:nvSpPr>
        <p:spPr/>
        <p:txBody>
          <a:bodyPr/>
          <a:lstStyle/>
          <a:p>
            <a:r>
              <a:rPr lang="en-GB" dirty="0"/>
              <a:t>We use </a:t>
            </a:r>
            <a:r>
              <a:rPr lang="en-GB" dirty="0" err="1"/>
              <a:t>NewServeMux</a:t>
            </a:r>
            <a:r>
              <a:rPr lang="en-GB" dirty="0"/>
              <a:t> to handle our routing</a:t>
            </a:r>
          </a:p>
          <a:p>
            <a:r>
              <a:rPr lang="en-GB" dirty="0"/>
              <a:t>Our website handles many requests (end points), having just 1 handler for “/” GET is not enough! Our website has more functionality!</a:t>
            </a:r>
          </a:p>
          <a:p>
            <a:r>
              <a:rPr lang="en-GB" dirty="0"/>
              <a:t>We will also use it to read our CSS files</a:t>
            </a:r>
          </a:p>
          <a:p>
            <a:endParaRPr lang="en-GB" dirty="0"/>
          </a:p>
          <a:p>
            <a:r>
              <a:rPr lang="en-GB" dirty="0" err="1"/>
              <a:t>NewServeMux</a:t>
            </a:r>
            <a:r>
              <a:rPr lang="en-GB" dirty="0"/>
              <a:t>!</a:t>
            </a:r>
          </a:p>
        </p:txBody>
      </p:sp>
    </p:spTree>
    <p:extLst>
      <p:ext uri="{BB962C8B-B14F-4D97-AF65-F5344CB8AC3E}">
        <p14:creationId xmlns:p14="http://schemas.microsoft.com/office/powerpoint/2010/main" val="1375299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6974-26AA-4889-25C7-5F5E3A6DCE15}"/>
              </a:ext>
            </a:extLst>
          </p:cNvPr>
          <p:cNvSpPr>
            <a:spLocks noGrp="1"/>
          </p:cNvSpPr>
          <p:nvPr>
            <p:ph type="title"/>
          </p:nvPr>
        </p:nvSpPr>
        <p:spPr/>
        <p:txBody>
          <a:bodyPr/>
          <a:lstStyle/>
          <a:p>
            <a:r>
              <a:rPr lang="en-GB" dirty="0"/>
              <a:t>Now let’s add </a:t>
            </a:r>
            <a:r>
              <a:rPr lang="en-GB" dirty="0" err="1"/>
              <a:t>css</a:t>
            </a:r>
            <a:r>
              <a:rPr lang="en-GB" dirty="0"/>
              <a:t>!</a:t>
            </a:r>
          </a:p>
        </p:txBody>
      </p:sp>
      <p:sp>
        <p:nvSpPr>
          <p:cNvPr id="3" name="Content Placeholder 2">
            <a:extLst>
              <a:ext uri="{FF2B5EF4-FFF2-40B4-BE49-F238E27FC236}">
                <a16:creationId xmlns:a16="http://schemas.microsoft.com/office/drawing/2014/main" id="{F7D56BD4-335C-BC8A-1118-441BC632DE9C}"/>
              </a:ext>
            </a:extLst>
          </p:cNvPr>
          <p:cNvSpPr>
            <a:spLocks noGrp="1"/>
          </p:cNvSpPr>
          <p:nvPr>
            <p:ph idx="1"/>
          </p:nvPr>
        </p:nvSpPr>
        <p:spPr/>
        <p:txBody>
          <a:bodyPr/>
          <a:lstStyle/>
          <a:p>
            <a:r>
              <a:rPr lang="en-GB" dirty="0"/>
              <a:t>To make our page look prettier – we can add CSS</a:t>
            </a:r>
          </a:p>
          <a:p>
            <a:endParaRPr lang="en-GB" dirty="0"/>
          </a:p>
          <a:p>
            <a:r>
              <a:rPr lang="en-GB" dirty="0"/>
              <a:t>We have to link our HTML document to the CSS which will reads the HTML tags.</a:t>
            </a:r>
          </a:p>
          <a:p>
            <a:r>
              <a:rPr lang="en-GB" dirty="0"/>
              <a:t>We have to link the HTML and the Go. </a:t>
            </a:r>
          </a:p>
        </p:txBody>
      </p:sp>
      <p:pic>
        <p:nvPicPr>
          <p:cNvPr id="6" name="Picture 5" descr="A picture containing graphical user interface&#10;&#10;Description automatically generated">
            <a:extLst>
              <a:ext uri="{FF2B5EF4-FFF2-40B4-BE49-F238E27FC236}">
                <a16:creationId xmlns:a16="http://schemas.microsoft.com/office/drawing/2014/main" id="{FEDA45C5-F6BC-52F1-80FF-62514F24DD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45500" y="4545707"/>
            <a:ext cx="3746500" cy="2312293"/>
          </a:xfrm>
          <a:prstGeom prst="rect">
            <a:avLst/>
          </a:prstGeom>
        </p:spPr>
      </p:pic>
    </p:spTree>
    <p:extLst>
      <p:ext uri="{BB962C8B-B14F-4D97-AF65-F5344CB8AC3E}">
        <p14:creationId xmlns:p14="http://schemas.microsoft.com/office/powerpoint/2010/main" val="32502813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6055D-698B-D15D-BD95-8D0D5C55E982}"/>
              </a:ext>
            </a:extLst>
          </p:cNvPr>
          <p:cNvSpPr>
            <a:spLocks noGrp="1"/>
          </p:cNvSpPr>
          <p:nvPr>
            <p:ph idx="1"/>
          </p:nvPr>
        </p:nvSpPr>
        <p:spPr>
          <a:xfrm>
            <a:off x="1024128" y="1686323"/>
            <a:ext cx="6066818" cy="4023360"/>
          </a:xfrm>
        </p:spPr>
        <p:txBody>
          <a:bodyPr>
            <a:normAutofit/>
          </a:bodyPr>
          <a:lstStyle/>
          <a:p>
            <a:pPr>
              <a:buFont typeface="Arial" panose="020B0604020202020204" pitchFamily="34" charset="0"/>
              <a:buChar char="•"/>
            </a:pPr>
            <a:r>
              <a:rPr lang="en-GB" dirty="0"/>
              <a:t>CSS stands for Cascading Style Sheets</a:t>
            </a:r>
            <a:br>
              <a:rPr lang="en-GB" dirty="0"/>
            </a:br>
            <a:endParaRPr lang="en-GB" dirty="0"/>
          </a:p>
          <a:p>
            <a:pPr>
              <a:buFont typeface="Arial" panose="020B0604020202020204" pitchFamily="34" charset="0"/>
              <a:buChar char="•"/>
            </a:pPr>
            <a:r>
              <a:rPr lang="en-GB" dirty="0"/>
              <a:t>CSS describes how HTML elements are to be displayed on screen, paper, or in other media</a:t>
            </a:r>
            <a:br>
              <a:rPr lang="en-GB" dirty="0"/>
            </a:br>
            <a:endParaRPr lang="en-GB" dirty="0"/>
          </a:p>
          <a:p>
            <a:pPr>
              <a:buFont typeface="Arial" panose="020B0604020202020204" pitchFamily="34" charset="0"/>
              <a:buChar char="•"/>
            </a:pPr>
            <a:r>
              <a:rPr lang="en-GB" dirty="0"/>
              <a:t>CSS saves a lot of work. It can control the layout of multiple web pages all at once</a:t>
            </a:r>
          </a:p>
          <a:p>
            <a:endParaRPr lang="en-GB" dirty="0"/>
          </a:p>
        </p:txBody>
      </p:sp>
      <p:pic>
        <p:nvPicPr>
          <p:cNvPr id="9" name="Picture 8" descr="A picture containing timeline&#10;&#10;Description automatically generated">
            <a:extLst>
              <a:ext uri="{FF2B5EF4-FFF2-40B4-BE49-F238E27FC236}">
                <a16:creationId xmlns:a16="http://schemas.microsoft.com/office/drawing/2014/main" id="{AD3D8E0B-DA7D-0C9C-E5CB-66E8D58145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81054" y="640080"/>
            <a:ext cx="3942079" cy="2628053"/>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4BCD71E8-974E-B568-7D64-4EDC0FF900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52267" y="3589867"/>
            <a:ext cx="3999654" cy="2119816"/>
          </a:xfrm>
          <a:prstGeom prst="rect">
            <a:avLst/>
          </a:prstGeom>
        </p:spPr>
      </p:pic>
    </p:spTree>
    <p:extLst>
      <p:ext uri="{BB962C8B-B14F-4D97-AF65-F5344CB8AC3E}">
        <p14:creationId xmlns:p14="http://schemas.microsoft.com/office/powerpoint/2010/main" val="38642773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5E1E9D25-EE40-6C57-80F7-A8DDDC105C78}"/>
              </a:ext>
            </a:extLst>
          </p:cNvPr>
          <p:cNvSpPr/>
          <p:nvPr/>
        </p:nvSpPr>
        <p:spPr>
          <a:xfrm>
            <a:off x="4749800" y="2628900"/>
            <a:ext cx="1739900" cy="101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41F6344-3A08-5F9B-244A-4D22C69AB1D1}"/>
              </a:ext>
            </a:extLst>
          </p:cNvPr>
          <p:cNvSpPr/>
          <p:nvPr/>
        </p:nvSpPr>
        <p:spPr>
          <a:xfrm>
            <a:off x="1911350" y="4051300"/>
            <a:ext cx="237490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Fileserver finds the location of CSS file</a:t>
            </a:r>
          </a:p>
        </p:txBody>
      </p:sp>
      <p:sp>
        <p:nvSpPr>
          <p:cNvPr id="9" name="Rectangle 8">
            <a:extLst>
              <a:ext uri="{FF2B5EF4-FFF2-40B4-BE49-F238E27FC236}">
                <a16:creationId xmlns:a16="http://schemas.microsoft.com/office/drawing/2014/main" id="{6A677688-CD1B-7126-8B8A-D856B5A09FD5}"/>
              </a:ext>
            </a:extLst>
          </p:cNvPr>
          <p:cNvSpPr/>
          <p:nvPr/>
        </p:nvSpPr>
        <p:spPr>
          <a:xfrm>
            <a:off x="7378700" y="4051300"/>
            <a:ext cx="237490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Once inside the file, we send it to the server</a:t>
            </a:r>
            <a:br>
              <a:rPr lang="en-GB" dirty="0"/>
            </a:br>
            <a:endParaRPr lang="en-GB" dirty="0"/>
          </a:p>
        </p:txBody>
      </p:sp>
      <p:sp>
        <p:nvSpPr>
          <p:cNvPr id="11" name="TextBox 10">
            <a:extLst>
              <a:ext uri="{FF2B5EF4-FFF2-40B4-BE49-F238E27FC236}">
                <a16:creationId xmlns:a16="http://schemas.microsoft.com/office/drawing/2014/main" id="{1BE977F7-588C-EF31-6846-D63D285C22FD}"/>
              </a:ext>
            </a:extLst>
          </p:cNvPr>
          <p:cNvSpPr txBox="1"/>
          <p:nvPr/>
        </p:nvSpPr>
        <p:spPr>
          <a:xfrm>
            <a:off x="3276600" y="1053812"/>
            <a:ext cx="5939831" cy="584775"/>
          </a:xfrm>
          <a:prstGeom prst="rect">
            <a:avLst/>
          </a:prstGeom>
          <a:noFill/>
        </p:spPr>
        <p:txBody>
          <a:bodyPr wrap="none" rtlCol="0">
            <a:spAutoFit/>
          </a:bodyPr>
          <a:lstStyle/>
          <a:p>
            <a:r>
              <a:rPr lang="en-GB" sz="3200" dirty="0"/>
              <a:t>How we access the static (CSS) files</a:t>
            </a:r>
          </a:p>
        </p:txBody>
      </p:sp>
    </p:spTree>
    <p:extLst>
      <p:ext uri="{BB962C8B-B14F-4D97-AF65-F5344CB8AC3E}">
        <p14:creationId xmlns:p14="http://schemas.microsoft.com/office/powerpoint/2010/main" val="11375294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F9C016E-D979-6625-49AE-C1D329AF37C6}"/>
              </a:ext>
            </a:extLst>
          </p:cNvPr>
          <p:cNvSpPr>
            <a:spLocks noGrp="1"/>
          </p:cNvSpPr>
          <p:nvPr>
            <p:ph type="title"/>
          </p:nvPr>
        </p:nvSpPr>
        <p:spPr>
          <a:xfrm>
            <a:off x="8129872" y="643467"/>
            <a:ext cx="3473009" cy="5571066"/>
          </a:xfrm>
        </p:spPr>
        <p:txBody>
          <a:bodyPr>
            <a:normAutofit/>
          </a:bodyPr>
          <a:lstStyle/>
          <a:p>
            <a:r>
              <a:rPr lang="en-GB" dirty="0"/>
              <a:t>What the HTML tags mean?</a:t>
            </a:r>
          </a:p>
        </p:txBody>
      </p:sp>
      <p:sp>
        <p:nvSpPr>
          <p:cNvPr id="5" name="TextBox 4">
            <a:extLst>
              <a:ext uri="{FF2B5EF4-FFF2-40B4-BE49-F238E27FC236}">
                <a16:creationId xmlns:a16="http://schemas.microsoft.com/office/drawing/2014/main" id="{7BF3B7A6-4A14-897B-3C3D-C953E0DB3E53}"/>
              </a:ext>
            </a:extLst>
          </p:cNvPr>
          <p:cNvSpPr txBox="1"/>
          <p:nvPr/>
        </p:nvSpPr>
        <p:spPr>
          <a:xfrm>
            <a:off x="942975" y="2130413"/>
            <a:ext cx="6596063" cy="360683"/>
          </a:xfrm>
          <a:prstGeom prst="rect">
            <a:avLst/>
          </a:prstGeom>
          <a:noFill/>
        </p:spPr>
        <p:txBody>
          <a:bodyPr wrap="none" rtlCol="0">
            <a:spAutoFit/>
          </a:bodyPr>
          <a:lstStyle/>
          <a:p>
            <a:pPr defTabSz="438683">
              <a:spcAft>
                <a:spcPts val="606"/>
              </a:spcAft>
            </a:pPr>
            <a:r>
              <a:rPr lang="en-GB" sz="1727" kern="1200">
                <a:solidFill>
                  <a:schemeClr val="tx1"/>
                </a:solidFill>
                <a:latin typeface="+mn-lt"/>
                <a:ea typeface="+mn-ea"/>
                <a:cs typeface="+mn-cs"/>
              </a:rPr>
              <a:t>&lt;form method=“POST” action=“what will happen” class =“for CSS” /&gt; </a:t>
            </a:r>
            <a:endParaRPr lang="en-GB"/>
          </a:p>
        </p:txBody>
      </p:sp>
      <p:sp>
        <p:nvSpPr>
          <p:cNvPr id="6" name="TextBox 5">
            <a:extLst>
              <a:ext uri="{FF2B5EF4-FFF2-40B4-BE49-F238E27FC236}">
                <a16:creationId xmlns:a16="http://schemas.microsoft.com/office/drawing/2014/main" id="{0ABFBD00-C709-CD77-9B45-9583B688D4C6}"/>
              </a:ext>
            </a:extLst>
          </p:cNvPr>
          <p:cNvSpPr txBox="1"/>
          <p:nvPr/>
        </p:nvSpPr>
        <p:spPr>
          <a:xfrm>
            <a:off x="942975" y="3052797"/>
            <a:ext cx="2394470" cy="360683"/>
          </a:xfrm>
          <a:prstGeom prst="rect">
            <a:avLst/>
          </a:prstGeom>
          <a:noFill/>
        </p:spPr>
        <p:txBody>
          <a:bodyPr wrap="none" rtlCol="0">
            <a:spAutoFit/>
          </a:bodyPr>
          <a:lstStyle/>
          <a:p>
            <a:pPr defTabSz="438683">
              <a:spcAft>
                <a:spcPts val="606"/>
              </a:spcAft>
            </a:pPr>
            <a:r>
              <a:rPr lang="en-GB" sz="1727" kern="1200">
                <a:solidFill>
                  <a:schemeClr val="tx1"/>
                </a:solidFill>
                <a:latin typeface="+mn-lt"/>
                <a:ea typeface="+mn-ea"/>
                <a:cs typeface="+mn-cs"/>
              </a:rPr>
              <a:t>When &lt;button/&gt; clicked</a:t>
            </a:r>
            <a:endParaRPr lang="en-GB"/>
          </a:p>
        </p:txBody>
      </p:sp>
      <p:sp>
        <p:nvSpPr>
          <p:cNvPr id="8" name="TextBox 7">
            <a:extLst>
              <a:ext uri="{FF2B5EF4-FFF2-40B4-BE49-F238E27FC236}">
                <a16:creationId xmlns:a16="http://schemas.microsoft.com/office/drawing/2014/main" id="{C7EAA458-579A-6964-2A57-DFEC7AE9327D}"/>
              </a:ext>
            </a:extLst>
          </p:cNvPr>
          <p:cNvSpPr txBox="1"/>
          <p:nvPr/>
        </p:nvSpPr>
        <p:spPr>
          <a:xfrm>
            <a:off x="942975" y="1137926"/>
            <a:ext cx="3790661" cy="623408"/>
          </a:xfrm>
          <a:prstGeom prst="rect">
            <a:avLst/>
          </a:prstGeom>
          <a:noFill/>
        </p:spPr>
        <p:txBody>
          <a:bodyPr wrap="none" rtlCol="0">
            <a:spAutoFit/>
          </a:bodyPr>
          <a:lstStyle/>
          <a:p>
            <a:pPr defTabSz="438683">
              <a:spcAft>
                <a:spcPts val="606"/>
              </a:spcAft>
            </a:pPr>
            <a:r>
              <a:rPr lang="en-GB" sz="1727" kern="1200">
                <a:solidFill>
                  <a:schemeClr val="tx1"/>
                </a:solidFill>
                <a:latin typeface="+mn-lt"/>
                <a:ea typeface="+mn-ea"/>
                <a:cs typeface="+mn-cs"/>
              </a:rPr>
              <a:t>We’re using a form to submit information</a:t>
            </a:r>
            <a:br>
              <a:rPr lang="en-GB" sz="1727" kern="1200">
                <a:solidFill>
                  <a:schemeClr val="tx1"/>
                </a:solidFill>
                <a:latin typeface="+mn-lt"/>
                <a:ea typeface="+mn-ea"/>
                <a:cs typeface="+mn-cs"/>
              </a:rPr>
            </a:br>
            <a:r>
              <a:rPr lang="en-GB" sz="1727" kern="1200">
                <a:solidFill>
                  <a:schemeClr val="tx1"/>
                </a:solidFill>
                <a:latin typeface="+mn-lt"/>
                <a:ea typeface="+mn-ea"/>
                <a:cs typeface="+mn-cs"/>
              </a:rPr>
              <a:t>(click on a button to get a recipe back)</a:t>
            </a:r>
            <a:endParaRPr lang="en-GB"/>
          </a:p>
        </p:txBody>
      </p:sp>
      <p:sp>
        <p:nvSpPr>
          <p:cNvPr id="10" name="TextBox 9">
            <a:extLst>
              <a:ext uri="{FF2B5EF4-FFF2-40B4-BE49-F238E27FC236}">
                <a16:creationId xmlns:a16="http://schemas.microsoft.com/office/drawing/2014/main" id="{F4684130-023F-7DA0-64A3-B93648CE3137}"/>
              </a:ext>
            </a:extLst>
          </p:cNvPr>
          <p:cNvSpPr txBox="1"/>
          <p:nvPr/>
        </p:nvSpPr>
        <p:spPr>
          <a:xfrm>
            <a:off x="942975" y="3975182"/>
            <a:ext cx="2566875" cy="1695679"/>
          </a:xfrm>
          <a:prstGeom prst="rect">
            <a:avLst/>
          </a:prstGeom>
          <a:noFill/>
        </p:spPr>
        <p:txBody>
          <a:bodyPr wrap="none" rtlCol="0">
            <a:spAutoFit/>
          </a:bodyPr>
          <a:lstStyle/>
          <a:p>
            <a:pPr defTabSz="438683">
              <a:spcAft>
                <a:spcPts val="606"/>
              </a:spcAft>
            </a:pPr>
            <a:r>
              <a:rPr lang="en-GB" sz="1727" kern="1200">
                <a:solidFill>
                  <a:schemeClr val="tx1"/>
                </a:solidFill>
                <a:latin typeface="+mn-lt"/>
                <a:ea typeface="+mn-ea"/>
                <a:cs typeface="+mn-cs"/>
              </a:rPr>
              <a:t>We split the text using:</a:t>
            </a:r>
            <a:br>
              <a:rPr lang="en-GB" sz="1727" kern="1200">
                <a:solidFill>
                  <a:schemeClr val="tx1"/>
                </a:solidFill>
                <a:latin typeface="+mn-lt"/>
                <a:ea typeface="+mn-ea"/>
                <a:cs typeface="+mn-cs"/>
              </a:rPr>
            </a:br>
            <a:br>
              <a:rPr lang="en-GB" sz="1727" kern="1200">
                <a:solidFill>
                  <a:schemeClr val="tx1"/>
                </a:solidFill>
                <a:latin typeface="+mn-lt"/>
                <a:ea typeface="+mn-ea"/>
                <a:cs typeface="+mn-cs"/>
              </a:rPr>
            </a:br>
            <a:r>
              <a:rPr lang="en-GB" sz="1727" kern="1200">
                <a:solidFill>
                  <a:schemeClr val="tx1"/>
                </a:solidFill>
                <a:latin typeface="+mn-lt"/>
                <a:ea typeface="+mn-ea"/>
                <a:cs typeface="+mn-cs"/>
              </a:rPr>
              <a:t>&lt;header&gt;</a:t>
            </a:r>
            <a:br>
              <a:rPr lang="en-GB" sz="1727" kern="1200">
                <a:solidFill>
                  <a:schemeClr val="tx1"/>
                </a:solidFill>
                <a:latin typeface="+mn-lt"/>
                <a:ea typeface="+mn-ea"/>
                <a:cs typeface="+mn-cs"/>
              </a:rPr>
            </a:br>
            <a:r>
              <a:rPr lang="en-GB" sz="1727" kern="1200">
                <a:solidFill>
                  <a:schemeClr val="tx1"/>
                </a:solidFill>
                <a:latin typeface="+mn-lt"/>
                <a:ea typeface="+mn-ea"/>
                <a:cs typeface="+mn-cs"/>
              </a:rPr>
              <a:t>&lt;h3&gt; (size of header text)</a:t>
            </a:r>
            <a:br>
              <a:rPr lang="en-GB" sz="1727" kern="1200">
                <a:solidFill>
                  <a:schemeClr val="tx1"/>
                </a:solidFill>
                <a:latin typeface="+mn-lt"/>
                <a:ea typeface="+mn-ea"/>
                <a:cs typeface="+mn-cs"/>
              </a:rPr>
            </a:br>
            <a:r>
              <a:rPr lang="en-GB" sz="1727" kern="1200">
                <a:solidFill>
                  <a:schemeClr val="tx1"/>
                </a:solidFill>
                <a:latin typeface="+mn-lt"/>
                <a:ea typeface="+mn-ea"/>
                <a:cs typeface="+mn-cs"/>
              </a:rPr>
              <a:t>&lt;p&gt; - paragraph</a:t>
            </a:r>
            <a:br>
              <a:rPr lang="en-GB" sz="1727" kern="1200">
                <a:solidFill>
                  <a:schemeClr val="tx1"/>
                </a:solidFill>
                <a:latin typeface="+mn-lt"/>
                <a:ea typeface="+mn-ea"/>
                <a:cs typeface="+mn-cs"/>
              </a:rPr>
            </a:br>
            <a:r>
              <a:rPr lang="en-GB" sz="1727" kern="1200">
                <a:solidFill>
                  <a:schemeClr val="tx1"/>
                </a:solidFill>
                <a:latin typeface="+mn-lt"/>
                <a:ea typeface="+mn-ea"/>
                <a:cs typeface="+mn-cs"/>
              </a:rPr>
              <a:t>&lt;footer&gt; </a:t>
            </a:r>
            <a:endParaRPr lang="en-GB"/>
          </a:p>
        </p:txBody>
      </p:sp>
      <p:cxnSp>
        <p:nvCxnSpPr>
          <p:cNvPr id="13" name="Straight Arrow Connector 12">
            <a:extLst>
              <a:ext uri="{FF2B5EF4-FFF2-40B4-BE49-F238E27FC236}">
                <a16:creationId xmlns:a16="http://schemas.microsoft.com/office/drawing/2014/main" id="{D8A68FEC-664C-EA2F-FB19-726D5662EB0E}"/>
              </a:ext>
            </a:extLst>
          </p:cNvPr>
          <p:cNvCxnSpPr>
            <a:cxnSpLocks/>
            <a:endCxn id="6" idx="3"/>
          </p:cNvCxnSpPr>
          <p:nvPr/>
        </p:nvCxnSpPr>
        <p:spPr>
          <a:xfrm flipH="1">
            <a:off x="3337445" y="2453801"/>
            <a:ext cx="1406507" cy="77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3C05C4-7F3E-DED1-F1A5-54A8B346D9AF}"/>
              </a:ext>
            </a:extLst>
          </p:cNvPr>
          <p:cNvSpPr txBox="1"/>
          <p:nvPr/>
        </p:nvSpPr>
        <p:spPr>
          <a:xfrm>
            <a:off x="4974908" y="3034830"/>
            <a:ext cx="2163513" cy="360683"/>
          </a:xfrm>
          <a:prstGeom prst="rect">
            <a:avLst/>
          </a:prstGeom>
          <a:noFill/>
        </p:spPr>
        <p:txBody>
          <a:bodyPr wrap="none" rtlCol="0">
            <a:spAutoFit/>
          </a:bodyPr>
          <a:lstStyle/>
          <a:p>
            <a:pPr defTabSz="438683">
              <a:spcAft>
                <a:spcPts val="606"/>
              </a:spcAft>
            </a:pPr>
            <a:r>
              <a:rPr lang="en-GB" sz="1727" kern="1200">
                <a:solidFill>
                  <a:schemeClr val="tx1"/>
                </a:solidFill>
                <a:latin typeface="+mn-lt"/>
                <a:ea typeface="+mn-ea"/>
                <a:cs typeface="+mn-cs"/>
              </a:rPr>
              <a:t>Button will submit form</a:t>
            </a:r>
            <a:endParaRPr lang="en-GB"/>
          </a:p>
        </p:txBody>
      </p:sp>
    </p:spTree>
    <p:extLst>
      <p:ext uri="{BB962C8B-B14F-4D97-AF65-F5344CB8AC3E}">
        <p14:creationId xmlns:p14="http://schemas.microsoft.com/office/powerpoint/2010/main" val="39488765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CA85-5101-5E7C-D06F-2CA7D99F5B14}"/>
              </a:ext>
            </a:extLst>
          </p:cNvPr>
          <p:cNvSpPr>
            <a:spLocks noGrp="1"/>
          </p:cNvSpPr>
          <p:nvPr>
            <p:ph type="title"/>
          </p:nvPr>
        </p:nvSpPr>
        <p:spPr/>
        <p:txBody>
          <a:bodyPr/>
          <a:lstStyle/>
          <a:p>
            <a:r>
              <a:rPr lang="en-GB" dirty="0"/>
              <a:t>Week 8</a:t>
            </a:r>
          </a:p>
        </p:txBody>
      </p:sp>
      <p:sp>
        <p:nvSpPr>
          <p:cNvPr id="3" name="Text Placeholder 2">
            <a:extLst>
              <a:ext uri="{FF2B5EF4-FFF2-40B4-BE49-F238E27FC236}">
                <a16:creationId xmlns:a16="http://schemas.microsoft.com/office/drawing/2014/main" id="{14551D41-E5A7-4A78-D344-D98D8758D888}"/>
              </a:ext>
            </a:extLst>
          </p:cNvPr>
          <p:cNvSpPr>
            <a:spLocks noGrp="1"/>
          </p:cNvSpPr>
          <p:nvPr>
            <p:ph type="body" idx="1"/>
          </p:nvPr>
        </p:nvSpPr>
        <p:spPr/>
        <p:txBody>
          <a:bodyPr/>
          <a:lstStyle/>
          <a:p>
            <a:r>
              <a:rPr lang="en-GB" dirty="0"/>
              <a:t>Finishing the project and final review</a:t>
            </a:r>
          </a:p>
        </p:txBody>
      </p:sp>
    </p:spTree>
    <p:extLst>
      <p:ext uri="{BB962C8B-B14F-4D97-AF65-F5344CB8AC3E}">
        <p14:creationId xmlns:p14="http://schemas.microsoft.com/office/powerpoint/2010/main" val="14407419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CE32-4633-A9BF-1399-F3BC19B53D72}"/>
              </a:ext>
            </a:extLst>
          </p:cNvPr>
          <p:cNvSpPr>
            <a:spLocks noGrp="1"/>
          </p:cNvSpPr>
          <p:nvPr>
            <p:ph type="title"/>
          </p:nvPr>
        </p:nvSpPr>
        <p:spPr/>
        <p:txBody>
          <a:bodyPr/>
          <a:lstStyle/>
          <a:p>
            <a:r>
              <a:rPr lang="en-GB"/>
              <a:t>What we did last week</a:t>
            </a:r>
            <a:endParaRPr lang="en-GB" dirty="0"/>
          </a:p>
        </p:txBody>
      </p:sp>
      <p:graphicFrame>
        <p:nvGraphicFramePr>
          <p:cNvPr id="11" name="Content Placeholder 2">
            <a:extLst>
              <a:ext uri="{FF2B5EF4-FFF2-40B4-BE49-F238E27FC236}">
                <a16:creationId xmlns:a16="http://schemas.microsoft.com/office/drawing/2014/main" id="{0EBDC914-B641-6AF4-0E8D-3DA87870A996}"/>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87140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8B8D-3362-C876-7391-8238161E30B0}"/>
              </a:ext>
            </a:extLst>
          </p:cNvPr>
          <p:cNvSpPr>
            <a:spLocks noGrp="1"/>
          </p:cNvSpPr>
          <p:nvPr>
            <p:ph type="title"/>
          </p:nvPr>
        </p:nvSpPr>
        <p:spPr/>
        <p:txBody>
          <a:bodyPr>
            <a:normAutofit/>
          </a:bodyPr>
          <a:lstStyle/>
          <a:p>
            <a:r>
              <a:rPr lang="en-GB" dirty="0"/>
              <a:t>What we will do this week</a:t>
            </a:r>
          </a:p>
        </p:txBody>
      </p:sp>
      <p:graphicFrame>
        <p:nvGraphicFramePr>
          <p:cNvPr id="5" name="Content Placeholder 2">
            <a:extLst>
              <a:ext uri="{FF2B5EF4-FFF2-40B4-BE49-F238E27FC236}">
                <a16:creationId xmlns:a16="http://schemas.microsoft.com/office/drawing/2014/main" id="{30728A1F-DAC5-D9D1-2394-6EB16B98D8AE}"/>
              </a:ext>
            </a:extLst>
          </p:cNvPr>
          <p:cNvGraphicFramePr>
            <a:graphicFrameLocks noGrp="1"/>
          </p:cNvGraphicFramePr>
          <p:nvPr>
            <p:ph idx="1"/>
            <p:extLst>
              <p:ext uri="{D42A27DB-BD31-4B8C-83A1-F6EECF244321}">
                <p14:modId xmlns:p14="http://schemas.microsoft.com/office/powerpoint/2010/main" val="137519352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48800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F5C9-4D1C-7DAA-196C-4A02D8B52616}"/>
              </a:ext>
            </a:extLst>
          </p:cNvPr>
          <p:cNvSpPr>
            <a:spLocks noGrp="1"/>
          </p:cNvSpPr>
          <p:nvPr>
            <p:ph type="title"/>
          </p:nvPr>
        </p:nvSpPr>
        <p:spPr/>
        <p:txBody>
          <a:bodyPr/>
          <a:lstStyle/>
          <a:p>
            <a:r>
              <a:rPr lang="en-GB" dirty="0"/>
              <a:t>Let’s open up VS code and finish this!</a:t>
            </a:r>
          </a:p>
        </p:txBody>
      </p:sp>
      <p:pic>
        <p:nvPicPr>
          <p:cNvPr id="6" name="Content Placeholder 5" descr="A group of people crossing a finish line&#10;&#10;Description automatically generated with medium confidence">
            <a:extLst>
              <a:ext uri="{FF2B5EF4-FFF2-40B4-BE49-F238E27FC236}">
                <a16:creationId xmlns:a16="http://schemas.microsoft.com/office/drawing/2014/main" id="{33F260F1-C7AB-4B76-9692-A79C0A54CA35}"/>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05987" y="2286000"/>
            <a:ext cx="5356163" cy="4022725"/>
          </a:xfrm>
        </p:spPr>
      </p:pic>
    </p:spTree>
    <p:extLst>
      <p:ext uri="{BB962C8B-B14F-4D97-AF65-F5344CB8AC3E}">
        <p14:creationId xmlns:p14="http://schemas.microsoft.com/office/powerpoint/2010/main" val="27525454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0CC1DB9-D6E6-17D7-4BBB-CD9078D856CA}"/>
              </a:ext>
            </a:extLst>
          </p:cNvPr>
          <p:cNvSpPr txBox="1"/>
          <p:nvPr/>
        </p:nvSpPr>
        <p:spPr>
          <a:xfrm>
            <a:off x="670560" y="3452606"/>
            <a:ext cx="1574800" cy="923330"/>
          </a:xfrm>
          <a:prstGeom prst="rect">
            <a:avLst/>
          </a:prstGeom>
          <a:noFill/>
        </p:spPr>
        <p:txBody>
          <a:bodyPr wrap="square" rtlCol="0">
            <a:spAutoFit/>
          </a:bodyPr>
          <a:lstStyle/>
          <a:p>
            <a:r>
              <a:rPr lang="en-GB" dirty="0"/>
              <a:t>{{range .}}</a:t>
            </a:r>
          </a:p>
          <a:p>
            <a:r>
              <a:rPr lang="en-GB" dirty="0"/>
              <a:t>	{{.}}</a:t>
            </a:r>
          </a:p>
          <a:p>
            <a:r>
              <a:rPr lang="en-GB" dirty="0"/>
              <a:t>{{end}}</a:t>
            </a:r>
          </a:p>
        </p:txBody>
      </p:sp>
      <p:cxnSp>
        <p:nvCxnSpPr>
          <p:cNvPr id="3" name="Straight Arrow Connector 2">
            <a:extLst>
              <a:ext uri="{FF2B5EF4-FFF2-40B4-BE49-F238E27FC236}">
                <a16:creationId xmlns:a16="http://schemas.microsoft.com/office/drawing/2014/main" id="{5824A590-8CD7-00A8-8BD7-FBA3D373CD3D}"/>
              </a:ext>
            </a:extLst>
          </p:cNvPr>
          <p:cNvCxnSpPr>
            <a:cxnSpLocks/>
          </p:cNvCxnSpPr>
          <p:nvPr/>
        </p:nvCxnSpPr>
        <p:spPr>
          <a:xfrm flipH="1">
            <a:off x="1818640" y="3291840"/>
            <a:ext cx="2128520" cy="307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2AF66B8-B400-3380-2CD1-65BF406D46BD}"/>
              </a:ext>
            </a:extLst>
          </p:cNvPr>
          <p:cNvSpPr txBox="1"/>
          <p:nvPr/>
        </p:nvSpPr>
        <p:spPr>
          <a:xfrm>
            <a:off x="3947160" y="3063710"/>
            <a:ext cx="3830320" cy="646331"/>
          </a:xfrm>
          <a:prstGeom prst="rect">
            <a:avLst/>
          </a:prstGeom>
          <a:noFill/>
        </p:spPr>
        <p:txBody>
          <a:bodyPr wrap="square" rtlCol="0">
            <a:spAutoFit/>
          </a:bodyPr>
          <a:lstStyle/>
          <a:p>
            <a:r>
              <a:rPr lang="en-GB" dirty="0"/>
              <a:t>Range over current object (</a:t>
            </a:r>
            <a:r>
              <a:rPr lang="en-GB" b="1" dirty="0">
                <a:solidFill>
                  <a:srgbClr val="4472C4"/>
                </a:solidFill>
              </a:rPr>
              <a:t>[{recipe1},{recipe2},etc.]</a:t>
            </a:r>
            <a:r>
              <a:rPr lang="en-GB" dirty="0"/>
              <a:t>)</a:t>
            </a:r>
          </a:p>
        </p:txBody>
      </p:sp>
      <p:sp>
        <p:nvSpPr>
          <p:cNvPr id="14" name="TextBox 13">
            <a:extLst>
              <a:ext uri="{FF2B5EF4-FFF2-40B4-BE49-F238E27FC236}">
                <a16:creationId xmlns:a16="http://schemas.microsoft.com/office/drawing/2014/main" id="{606D72B1-7A1E-7FF8-4196-3E79CCE82192}"/>
              </a:ext>
            </a:extLst>
          </p:cNvPr>
          <p:cNvSpPr txBox="1"/>
          <p:nvPr/>
        </p:nvSpPr>
        <p:spPr>
          <a:xfrm>
            <a:off x="2882900" y="3729605"/>
            <a:ext cx="3975100" cy="1477328"/>
          </a:xfrm>
          <a:prstGeom prst="rect">
            <a:avLst/>
          </a:prstGeom>
          <a:noFill/>
        </p:spPr>
        <p:txBody>
          <a:bodyPr wrap="square" rtlCol="0">
            <a:spAutoFit/>
          </a:bodyPr>
          <a:lstStyle/>
          <a:p>
            <a:r>
              <a:rPr lang="en-GB" dirty="0"/>
              <a:t>New current object = Individual Recipe</a:t>
            </a:r>
          </a:p>
          <a:p>
            <a:r>
              <a:rPr lang="en-GB" dirty="0"/>
              <a:t>Output =</a:t>
            </a:r>
          </a:p>
          <a:p>
            <a:r>
              <a:rPr lang="en-GB" b="1" dirty="0">
                <a:solidFill>
                  <a:srgbClr val="FF0000"/>
                </a:solidFill>
              </a:rPr>
              <a:t>{recipe1}</a:t>
            </a:r>
            <a:endParaRPr lang="en-GB" dirty="0">
              <a:solidFill>
                <a:srgbClr val="FF0000"/>
              </a:solidFill>
            </a:endParaRPr>
          </a:p>
          <a:p>
            <a:endParaRPr lang="en-GB" dirty="0"/>
          </a:p>
          <a:p>
            <a:endParaRPr lang="en-GB" dirty="0"/>
          </a:p>
        </p:txBody>
      </p:sp>
      <p:cxnSp>
        <p:nvCxnSpPr>
          <p:cNvPr id="16" name="Straight Arrow Connector 15">
            <a:extLst>
              <a:ext uri="{FF2B5EF4-FFF2-40B4-BE49-F238E27FC236}">
                <a16:creationId xmlns:a16="http://schemas.microsoft.com/office/drawing/2014/main" id="{0AEC7AF5-ADA7-C955-A73F-FF019473D143}"/>
              </a:ext>
            </a:extLst>
          </p:cNvPr>
          <p:cNvCxnSpPr>
            <a:cxnSpLocks/>
          </p:cNvCxnSpPr>
          <p:nvPr/>
        </p:nvCxnSpPr>
        <p:spPr>
          <a:xfrm flipH="1">
            <a:off x="2113280" y="3914271"/>
            <a:ext cx="769620" cy="303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0852B0B-0EFA-B3D2-A854-BE4A43E6FC56}"/>
              </a:ext>
            </a:extLst>
          </p:cNvPr>
          <p:cNvCxnSpPr>
            <a:cxnSpLocks/>
          </p:cNvCxnSpPr>
          <p:nvPr/>
        </p:nvCxnSpPr>
        <p:spPr>
          <a:xfrm flipH="1" flipV="1">
            <a:off x="1320800" y="4422040"/>
            <a:ext cx="924560" cy="9151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61F18E8-49A1-F4FA-0409-5013186FE259}"/>
              </a:ext>
            </a:extLst>
          </p:cNvPr>
          <p:cNvSpPr txBox="1"/>
          <p:nvPr/>
        </p:nvSpPr>
        <p:spPr>
          <a:xfrm>
            <a:off x="2498090" y="5206933"/>
            <a:ext cx="5436870" cy="646331"/>
          </a:xfrm>
          <a:prstGeom prst="rect">
            <a:avLst/>
          </a:prstGeom>
          <a:noFill/>
        </p:spPr>
        <p:txBody>
          <a:bodyPr wrap="square" rtlCol="0">
            <a:spAutoFit/>
          </a:bodyPr>
          <a:lstStyle/>
          <a:p>
            <a:r>
              <a:rPr lang="en-GB" dirty="0"/>
              <a:t>Tells the computer where to end the loop – only the code between range and end will be repeated</a:t>
            </a:r>
          </a:p>
        </p:txBody>
      </p:sp>
      <p:sp>
        <p:nvSpPr>
          <p:cNvPr id="21" name="Double Bracket 20">
            <a:extLst>
              <a:ext uri="{FF2B5EF4-FFF2-40B4-BE49-F238E27FC236}">
                <a16:creationId xmlns:a16="http://schemas.microsoft.com/office/drawing/2014/main" id="{4107EA59-36E4-0A6A-DD6C-244AC17DA4EA}"/>
              </a:ext>
            </a:extLst>
          </p:cNvPr>
          <p:cNvSpPr/>
          <p:nvPr/>
        </p:nvSpPr>
        <p:spPr>
          <a:xfrm>
            <a:off x="497840" y="406400"/>
            <a:ext cx="11165840" cy="2387600"/>
          </a:xfrm>
          <a:prstGeom prst="bracketPair">
            <a:avLst>
              <a:gd name="adj" fmla="val 14965"/>
            </a:avLst>
          </a:prstGeom>
          <a:solidFill>
            <a:srgbClr val="4472C4">
              <a:alpha val="20000"/>
            </a:srgbClr>
          </a:solidFill>
          <a:ln w="762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Double Brace 21">
            <a:extLst>
              <a:ext uri="{FF2B5EF4-FFF2-40B4-BE49-F238E27FC236}">
                <a16:creationId xmlns:a16="http://schemas.microsoft.com/office/drawing/2014/main" id="{F8E5DF7C-9E1B-ED8A-D1DB-3E735FF68946}"/>
              </a:ext>
            </a:extLst>
          </p:cNvPr>
          <p:cNvSpPr/>
          <p:nvPr/>
        </p:nvSpPr>
        <p:spPr>
          <a:xfrm>
            <a:off x="657954" y="497840"/>
            <a:ext cx="4206240" cy="229616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“Chocolate Chip Cookies”</a:t>
            </a:r>
          </a:p>
          <a:p>
            <a:pPr algn="ctr"/>
            <a:r>
              <a:rPr lang="en-GB" b="1" dirty="0" err="1"/>
              <a:t>PrepTime</a:t>
            </a:r>
            <a:r>
              <a:rPr lang="en-GB" dirty="0"/>
              <a:t>: “20 mins”</a:t>
            </a:r>
          </a:p>
          <a:p>
            <a:pPr algn="ctr"/>
            <a:r>
              <a:rPr lang="en-GB" b="1" dirty="0" err="1"/>
              <a:t>CookTime</a:t>
            </a:r>
            <a:r>
              <a:rPr lang="en-GB" dirty="0"/>
              <a:t>: “12-15mins”</a:t>
            </a:r>
          </a:p>
          <a:p>
            <a:pPr algn="ctr"/>
            <a:r>
              <a:rPr lang="en-GB" b="1" dirty="0" err="1"/>
              <a:t>ServingSize</a:t>
            </a:r>
            <a:r>
              <a:rPr lang="en-GB" dirty="0"/>
              <a:t>: 15</a:t>
            </a:r>
          </a:p>
          <a:p>
            <a:pPr algn="ctr"/>
            <a:r>
              <a:rPr lang="en-GB" b="1" dirty="0"/>
              <a:t>Tags</a:t>
            </a:r>
            <a:r>
              <a:rPr lang="en-GB" dirty="0"/>
              <a:t>: [“Chocolate”, “Cookie”]</a:t>
            </a:r>
          </a:p>
          <a:p>
            <a:pPr algn="ctr"/>
            <a:endParaRPr lang="en-GB" dirty="0"/>
          </a:p>
        </p:txBody>
      </p:sp>
      <p:sp>
        <p:nvSpPr>
          <p:cNvPr id="23" name="Double Brace 22">
            <a:extLst>
              <a:ext uri="{FF2B5EF4-FFF2-40B4-BE49-F238E27FC236}">
                <a16:creationId xmlns:a16="http://schemas.microsoft.com/office/drawing/2014/main" id="{279BA8DB-7122-8BD2-1840-519EFB4CE9E4}"/>
              </a:ext>
            </a:extLst>
          </p:cNvPr>
          <p:cNvSpPr/>
          <p:nvPr/>
        </p:nvSpPr>
        <p:spPr>
          <a:xfrm>
            <a:off x="4947920" y="497840"/>
            <a:ext cx="4206240" cy="226568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“Hot Dog Pretzels”</a:t>
            </a:r>
          </a:p>
          <a:p>
            <a:pPr algn="ctr"/>
            <a:r>
              <a:rPr lang="en-GB" b="1" dirty="0" err="1"/>
              <a:t>PrepTime</a:t>
            </a:r>
            <a:r>
              <a:rPr lang="en-GB" dirty="0"/>
              <a:t>: “30 mins (+ 1.5-2.5 hours proving time)”</a:t>
            </a:r>
          </a:p>
          <a:p>
            <a:pPr algn="ctr"/>
            <a:r>
              <a:rPr lang="en-GB" b="1" dirty="0" err="1"/>
              <a:t>CookTime</a:t>
            </a:r>
            <a:r>
              <a:rPr lang="en-GB" dirty="0"/>
              <a:t>: “15 mins"”</a:t>
            </a:r>
          </a:p>
          <a:p>
            <a:pPr algn="ctr"/>
            <a:r>
              <a:rPr lang="en-GB" b="1" dirty="0" err="1"/>
              <a:t>ServingSize</a:t>
            </a:r>
            <a:r>
              <a:rPr lang="en-GB" dirty="0"/>
              <a:t>: 8</a:t>
            </a:r>
          </a:p>
          <a:p>
            <a:pPr algn="ctr"/>
            <a:r>
              <a:rPr lang="en-GB" b="1" dirty="0"/>
              <a:t>Tags</a:t>
            </a:r>
            <a:r>
              <a:rPr lang="en-GB" dirty="0"/>
              <a:t>: [“Meat”, “Bread”]</a:t>
            </a:r>
          </a:p>
          <a:p>
            <a:pPr algn="ctr"/>
            <a:endParaRPr lang="en-GB" dirty="0"/>
          </a:p>
        </p:txBody>
      </p:sp>
      <p:sp>
        <p:nvSpPr>
          <p:cNvPr id="24" name="Teardrop 23">
            <a:extLst>
              <a:ext uri="{FF2B5EF4-FFF2-40B4-BE49-F238E27FC236}">
                <a16:creationId xmlns:a16="http://schemas.microsoft.com/office/drawing/2014/main" id="{7B8B9718-7453-65C2-7281-9476E45E3A7C}"/>
              </a:ext>
            </a:extLst>
          </p:cNvPr>
          <p:cNvSpPr/>
          <p:nvPr/>
        </p:nvSpPr>
        <p:spPr>
          <a:xfrm rot="9809593">
            <a:off x="4740594"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Teardrop 24">
            <a:extLst>
              <a:ext uri="{FF2B5EF4-FFF2-40B4-BE49-F238E27FC236}">
                <a16:creationId xmlns:a16="http://schemas.microsoft.com/office/drawing/2014/main" id="{494D69B7-52E9-65A1-1BBD-E1564B9D6604}"/>
              </a:ext>
            </a:extLst>
          </p:cNvPr>
          <p:cNvSpPr/>
          <p:nvPr/>
        </p:nvSpPr>
        <p:spPr>
          <a:xfrm rot="9809593">
            <a:off x="9108642"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F0E134E-69FC-8313-8ACA-D836D365F779}"/>
              </a:ext>
            </a:extLst>
          </p:cNvPr>
          <p:cNvSpPr/>
          <p:nvPr/>
        </p:nvSpPr>
        <p:spPr>
          <a:xfrm>
            <a:off x="973798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BB6CBCA-CE49-57CC-F100-0EFA9C40A381}"/>
              </a:ext>
            </a:extLst>
          </p:cNvPr>
          <p:cNvSpPr/>
          <p:nvPr/>
        </p:nvSpPr>
        <p:spPr>
          <a:xfrm>
            <a:off x="1031710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485CCC5-EC46-4F02-7C94-29471AFE41E9}"/>
              </a:ext>
            </a:extLst>
          </p:cNvPr>
          <p:cNvSpPr/>
          <p:nvPr/>
        </p:nvSpPr>
        <p:spPr>
          <a:xfrm>
            <a:off x="1089622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7DE38A06-4581-8E2E-A712-BBAD1539E1B7}"/>
              </a:ext>
            </a:extLst>
          </p:cNvPr>
          <p:cNvSpPr txBox="1"/>
          <p:nvPr/>
        </p:nvSpPr>
        <p:spPr>
          <a:xfrm>
            <a:off x="1480161" y="521305"/>
            <a:ext cx="2561826" cy="400110"/>
          </a:xfrm>
          <a:prstGeom prst="rect">
            <a:avLst/>
          </a:prstGeom>
          <a:noFill/>
        </p:spPr>
        <p:txBody>
          <a:bodyPr wrap="square" rtlCol="0" anchor="ctr">
            <a:spAutoFit/>
          </a:bodyPr>
          <a:lstStyle/>
          <a:p>
            <a:pPr algn="ctr"/>
            <a:r>
              <a:rPr lang="en-GB" sz="2000" b="1" dirty="0">
                <a:solidFill>
                  <a:srgbClr val="C00000"/>
                </a:solidFill>
              </a:rPr>
              <a:t>Recipe1</a:t>
            </a:r>
          </a:p>
        </p:txBody>
      </p:sp>
      <p:sp>
        <p:nvSpPr>
          <p:cNvPr id="30" name="TextBox 29">
            <a:extLst>
              <a:ext uri="{FF2B5EF4-FFF2-40B4-BE49-F238E27FC236}">
                <a16:creationId xmlns:a16="http://schemas.microsoft.com/office/drawing/2014/main" id="{B542748B-2AD6-0206-82AD-F038210B7B77}"/>
              </a:ext>
            </a:extLst>
          </p:cNvPr>
          <p:cNvSpPr txBox="1"/>
          <p:nvPr/>
        </p:nvSpPr>
        <p:spPr>
          <a:xfrm>
            <a:off x="5770127" y="521305"/>
            <a:ext cx="2561826" cy="400110"/>
          </a:xfrm>
          <a:prstGeom prst="rect">
            <a:avLst/>
          </a:prstGeom>
          <a:noFill/>
        </p:spPr>
        <p:txBody>
          <a:bodyPr wrap="square" rtlCol="0" anchor="ctr">
            <a:spAutoFit/>
          </a:bodyPr>
          <a:lstStyle/>
          <a:p>
            <a:pPr algn="ctr"/>
            <a:r>
              <a:rPr lang="en-GB" sz="2000" b="1" dirty="0">
                <a:solidFill>
                  <a:srgbClr val="C00000"/>
                </a:solidFill>
              </a:rPr>
              <a:t>Recipe2</a:t>
            </a:r>
          </a:p>
        </p:txBody>
      </p:sp>
    </p:spTree>
    <p:extLst>
      <p:ext uri="{BB962C8B-B14F-4D97-AF65-F5344CB8AC3E}">
        <p14:creationId xmlns:p14="http://schemas.microsoft.com/office/powerpoint/2010/main" val="330001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9E9E3A5-F4E8-47A7-BB85-6CF927184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0D974B-B1F0-4DE6-B6B2-A9E28BB37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3">
            <a:extLst>
              <a:ext uri="{FF2B5EF4-FFF2-40B4-BE49-F238E27FC236}">
                <a16:creationId xmlns:a16="http://schemas.microsoft.com/office/drawing/2014/main" id="{C7E47850-DD0D-65FA-A5FF-8FB31140DA50}"/>
              </a:ext>
            </a:extLst>
          </p:cNvPr>
          <p:cNvSpPr>
            <a:spLocks noGrp="1"/>
          </p:cNvSpPr>
          <p:nvPr>
            <p:ph type="title"/>
          </p:nvPr>
        </p:nvSpPr>
        <p:spPr>
          <a:xfrm>
            <a:off x="634276" y="640080"/>
            <a:ext cx="4208656" cy="3942498"/>
          </a:xfrm>
        </p:spPr>
        <p:txBody>
          <a:bodyPr vert="horz" lIns="91440" tIns="45720" rIns="91440" bIns="45720" rtlCol="0" anchor="b">
            <a:normAutofit/>
          </a:bodyPr>
          <a:lstStyle/>
          <a:p>
            <a:r>
              <a:rPr lang="en-US" sz="4000" kern="1200" cap="all" spc="200" baseline="0">
                <a:solidFill>
                  <a:srgbClr val="FFFFFF"/>
                </a:solidFill>
                <a:latin typeface="+mj-lt"/>
                <a:ea typeface="+mj-ea"/>
                <a:cs typeface="+mj-cs"/>
              </a:rPr>
              <a:t>Why didn’t this run?</a:t>
            </a:r>
          </a:p>
        </p:txBody>
      </p:sp>
      <p:sp>
        <p:nvSpPr>
          <p:cNvPr id="16" name="Text Placeholder 4">
            <a:extLst>
              <a:ext uri="{FF2B5EF4-FFF2-40B4-BE49-F238E27FC236}">
                <a16:creationId xmlns:a16="http://schemas.microsoft.com/office/drawing/2014/main" id="{14D75699-855C-A754-22BB-92D38D3DE354}"/>
              </a:ext>
            </a:extLst>
          </p:cNvPr>
          <p:cNvSpPr>
            <a:spLocks noGrp="1"/>
          </p:cNvSpPr>
          <p:nvPr>
            <p:ph type="body" sz="half" idx="2"/>
          </p:nvPr>
        </p:nvSpPr>
        <p:spPr>
          <a:xfrm>
            <a:off x="638921" y="4834385"/>
            <a:ext cx="4204012" cy="1384511"/>
          </a:xfrm>
        </p:spPr>
        <p:txBody>
          <a:bodyPr vert="horz" lIns="91440" tIns="45720" rIns="91440" bIns="45720" rtlCol="0" anchor="t">
            <a:normAutofit/>
          </a:bodyPr>
          <a:lstStyle/>
          <a:p>
            <a:pPr algn="r"/>
            <a:r>
              <a:rPr lang="en-US" sz="1600" dirty="0">
                <a:solidFill>
                  <a:srgbClr val="FFFFFF"/>
                </a:solidFill>
              </a:rPr>
              <a:t>Opening curly brackets need to be on same line as the </a:t>
            </a:r>
            <a:r>
              <a:rPr lang="en-US" sz="1600" dirty="0" err="1">
                <a:solidFill>
                  <a:srgbClr val="FFFFFF"/>
                </a:solidFill>
              </a:rPr>
              <a:t>func</a:t>
            </a:r>
            <a:r>
              <a:rPr lang="en-US" sz="1600" dirty="0">
                <a:solidFill>
                  <a:srgbClr val="FFFFFF"/>
                </a:solidFill>
              </a:rPr>
              <a:t> declaration</a:t>
            </a:r>
          </a:p>
        </p:txBody>
      </p:sp>
      <p:cxnSp>
        <p:nvCxnSpPr>
          <p:cNvPr id="31" name="Straight Connector 30">
            <a:extLst>
              <a:ext uri="{FF2B5EF4-FFF2-40B4-BE49-F238E27FC236}">
                <a16:creationId xmlns:a16="http://schemas.microsoft.com/office/drawing/2014/main" id="{685A41E9-862B-4839-AD43-1EEC52D9AC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66040" y="4708047"/>
            <a:ext cx="32004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descr="Text&#10;&#10;Description automatically generated">
            <a:extLst>
              <a:ext uri="{FF2B5EF4-FFF2-40B4-BE49-F238E27FC236}">
                <a16:creationId xmlns:a16="http://schemas.microsoft.com/office/drawing/2014/main" id="{3F2D501D-3E13-2E7A-550A-27739430C142}"/>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476" r="5781" b="1"/>
          <a:stretch/>
        </p:blipFill>
        <p:spPr>
          <a:xfrm>
            <a:off x="6096000" y="640080"/>
            <a:ext cx="5459470" cy="5578816"/>
          </a:xfrm>
          <a:prstGeom prst="rect">
            <a:avLst/>
          </a:prstGeom>
          <a:noFill/>
        </p:spPr>
      </p:pic>
    </p:spTree>
    <p:extLst>
      <p:ext uri="{BB962C8B-B14F-4D97-AF65-F5344CB8AC3E}">
        <p14:creationId xmlns:p14="http://schemas.microsoft.com/office/powerpoint/2010/main" val="294017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0CC1DB9-D6E6-17D7-4BBB-CD9078D856CA}"/>
              </a:ext>
            </a:extLst>
          </p:cNvPr>
          <p:cNvSpPr txBox="1"/>
          <p:nvPr/>
        </p:nvSpPr>
        <p:spPr>
          <a:xfrm>
            <a:off x="670560" y="3452606"/>
            <a:ext cx="1574800" cy="923330"/>
          </a:xfrm>
          <a:prstGeom prst="rect">
            <a:avLst/>
          </a:prstGeom>
          <a:noFill/>
        </p:spPr>
        <p:txBody>
          <a:bodyPr wrap="square" rtlCol="0">
            <a:spAutoFit/>
          </a:bodyPr>
          <a:lstStyle/>
          <a:p>
            <a:r>
              <a:rPr lang="en-GB" dirty="0"/>
              <a:t>{{range .}}</a:t>
            </a:r>
          </a:p>
          <a:p>
            <a:r>
              <a:rPr lang="en-GB" dirty="0"/>
              <a:t>	{{.}}</a:t>
            </a:r>
          </a:p>
          <a:p>
            <a:r>
              <a:rPr lang="en-GB" dirty="0"/>
              <a:t>{{end}}</a:t>
            </a:r>
          </a:p>
        </p:txBody>
      </p:sp>
      <p:cxnSp>
        <p:nvCxnSpPr>
          <p:cNvPr id="3" name="Straight Arrow Connector 2">
            <a:extLst>
              <a:ext uri="{FF2B5EF4-FFF2-40B4-BE49-F238E27FC236}">
                <a16:creationId xmlns:a16="http://schemas.microsoft.com/office/drawing/2014/main" id="{5824A590-8CD7-00A8-8BD7-FBA3D373CD3D}"/>
              </a:ext>
            </a:extLst>
          </p:cNvPr>
          <p:cNvCxnSpPr>
            <a:cxnSpLocks/>
          </p:cNvCxnSpPr>
          <p:nvPr/>
        </p:nvCxnSpPr>
        <p:spPr>
          <a:xfrm flipH="1">
            <a:off x="1818640" y="3291840"/>
            <a:ext cx="2128520" cy="307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2AF66B8-B400-3380-2CD1-65BF406D46BD}"/>
              </a:ext>
            </a:extLst>
          </p:cNvPr>
          <p:cNvSpPr txBox="1"/>
          <p:nvPr/>
        </p:nvSpPr>
        <p:spPr>
          <a:xfrm>
            <a:off x="3947160" y="3063710"/>
            <a:ext cx="3830320" cy="646331"/>
          </a:xfrm>
          <a:prstGeom prst="rect">
            <a:avLst/>
          </a:prstGeom>
          <a:noFill/>
        </p:spPr>
        <p:txBody>
          <a:bodyPr wrap="square" rtlCol="0">
            <a:spAutoFit/>
          </a:bodyPr>
          <a:lstStyle/>
          <a:p>
            <a:r>
              <a:rPr lang="en-GB" dirty="0"/>
              <a:t>Range over current object (</a:t>
            </a:r>
            <a:r>
              <a:rPr lang="en-GB" b="1" dirty="0">
                <a:solidFill>
                  <a:srgbClr val="4472C4"/>
                </a:solidFill>
              </a:rPr>
              <a:t>[{recipe1},{recipe2},etc.]</a:t>
            </a:r>
            <a:r>
              <a:rPr lang="en-GB" dirty="0"/>
              <a:t>)</a:t>
            </a:r>
          </a:p>
        </p:txBody>
      </p:sp>
      <p:sp>
        <p:nvSpPr>
          <p:cNvPr id="14" name="TextBox 13">
            <a:extLst>
              <a:ext uri="{FF2B5EF4-FFF2-40B4-BE49-F238E27FC236}">
                <a16:creationId xmlns:a16="http://schemas.microsoft.com/office/drawing/2014/main" id="{606D72B1-7A1E-7FF8-4196-3E79CCE82192}"/>
              </a:ext>
            </a:extLst>
          </p:cNvPr>
          <p:cNvSpPr txBox="1"/>
          <p:nvPr/>
        </p:nvSpPr>
        <p:spPr>
          <a:xfrm>
            <a:off x="2882900" y="3729605"/>
            <a:ext cx="3975100" cy="1477328"/>
          </a:xfrm>
          <a:prstGeom prst="rect">
            <a:avLst/>
          </a:prstGeom>
          <a:noFill/>
        </p:spPr>
        <p:txBody>
          <a:bodyPr wrap="square" rtlCol="0">
            <a:spAutoFit/>
          </a:bodyPr>
          <a:lstStyle/>
          <a:p>
            <a:r>
              <a:rPr lang="en-GB" dirty="0"/>
              <a:t>New current object = Individual Recipe</a:t>
            </a:r>
          </a:p>
          <a:p>
            <a:r>
              <a:rPr lang="en-GB" dirty="0"/>
              <a:t>Output =</a:t>
            </a:r>
          </a:p>
          <a:p>
            <a:r>
              <a:rPr lang="en-GB" b="1" dirty="0">
                <a:solidFill>
                  <a:srgbClr val="FF0000"/>
                </a:solidFill>
              </a:rPr>
              <a:t>{recipe2}</a:t>
            </a:r>
            <a:endParaRPr lang="en-GB" dirty="0">
              <a:solidFill>
                <a:srgbClr val="FF0000"/>
              </a:solidFill>
            </a:endParaRPr>
          </a:p>
          <a:p>
            <a:endParaRPr lang="en-GB" dirty="0"/>
          </a:p>
          <a:p>
            <a:endParaRPr lang="en-GB" dirty="0"/>
          </a:p>
        </p:txBody>
      </p:sp>
      <p:cxnSp>
        <p:nvCxnSpPr>
          <p:cNvPr id="16" name="Straight Arrow Connector 15">
            <a:extLst>
              <a:ext uri="{FF2B5EF4-FFF2-40B4-BE49-F238E27FC236}">
                <a16:creationId xmlns:a16="http://schemas.microsoft.com/office/drawing/2014/main" id="{0AEC7AF5-ADA7-C955-A73F-FF019473D143}"/>
              </a:ext>
            </a:extLst>
          </p:cNvPr>
          <p:cNvCxnSpPr>
            <a:cxnSpLocks/>
          </p:cNvCxnSpPr>
          <p:nvPr/>
        </p:nvCxnSpPr>
        <p:spPr>
          <a:xfrm flipH="1">
            <a:off x="2113280" y="3914271"/>
            <a:ext cx="769620" cy="303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0852B0B-0EFA-B3D2-A854-BE4A43E6FC56}"/>
              </a:ext>
            </a:extLst>
          </p:cNvPr>
          <p:cNvCxnSpPr>
            <a:cxnSpLocks/>
          </p:cNvCxnSpPr>
          <p:nvPr/>
        </p:nvCxnSpPr>
        <p:spPr>
          <a:xfrm flipH="1" flipV="1">
            <a:off x="1320800" y="4422040"/>
            <a:ext cx="924560" cy="9151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61F18E8-49A1-F4FA-0409-5013186FE259}"/>
              </a:ext>
            </a:extLst>
          </p:cNvPr>
          <p:cNvSpPr txBox="1"/>
          <p:nvPr/>
        </p:nvSpPr>
        <p:spPr>
          <a:xfrm>
            <a:off x="2498090" y="5206933"/>
            <a:ext cx="5436870" cy="646331"/>
          </a:xfrm>
          <a:prstGeom prst="rect">
            <a:avLst/>
          </a:prstGeom>
          <a:noFill/>
        </p:spPr>
        <p:txBody>
          <a:bodyPr wrap="square" rtlCol="0">
            <a:spAutoFit/>
          </a:bodyPr>
          <a:lstStyle/>
          <a:p>
            <a:r>
              <a:rPr lang="en-GB" dirty="0"/>
              <a:t>Tells the computer where to end the loop – only the code between range and end will be repeated</a:t>
            </a:r>
          </a:p>
        </p:txBody>
      </p:sp>
      <p:sp>
        <p:nvSpPr>
          <p:cNvPr id="2" name="Double Bracket 1">
            <a:extLst>
              <a:ext uri="{FF2B5EF4-FFF2-40B4-BE49-F238E27FC236}">
                <a16:creationId xmlns:a16="http://schemas.microsoft.com/office/drawing/2014/main" id="{E943FCCF-ED6D-B07F-F77D-1B497C3732F1}"/>
              </a:ext>
            </a:extLst>
          </p:cNvPr>
          <p:cNvSpPr/>
          <p:nvPr/>
        </p:nvSpPr>
        <p:spPr>
          <a:xfrm>
            <a:off x="497840" y="406400"/>
            <a:ext cx="11165840" cy="2387600"/>
          </a:xfrm>
          <a:prstGeom prst="bracketPair">
            <a:avLst>
              <a:gd name="adj" fmla="val 14965"/>
            </a:avLst>
          </a:prstGeom>
          <a:solidFill>
            <a:srgbClr val="4472C4">
              <a:alpha val="20000"/>
            </a:srgbClr>
          </a:solidFill>
          <a:ln w="762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Double Brace 14">
            <a:extLst>
              <a:ext uri="{FF2B5EF4-FFF2-40B4-BE49-F238E27FC236}">
                <a16:creationId xmlns:a16="http://schemas.microsoft.com/office/drawing/2014/main" id="{E98B7C52-E303-3ACA-DCA7-3356C6CC55C7}"/>
              </a:ext>
            </a:extLst>
          </p:cNvPr>
          <p:cNvSpPr/>
          <p:nvPr/>
        </p:nvSpPr>
        <p:spPr>
          <a:xfrm>
            <a:off x="657954" y="497840"/>
            <a:ext cx="4206240" cy="229616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“Chocolate Chip Cookies”</a:t>
            </a:r>
          </a:p>
          <a:p>
            <a:pPr algn="ctr"/>
            <a:r>
              <a:rPr lang="en-GB" b="1" dirty="0" err="1"/>
              <a:t>PrepTime</a:t>
            </a:r>
            <a:r>
              <a:rPr lang="en-GB" dirty="0"/>
              <a:t>: “20 mins”</a:t>
            </a:r>
          </a:p>
          <a:p>
            <a:pPr algn="ctr"/>
            <a:r>
              <a:rPr lang="en-GB" b="1" dirty="0" err="1"/>
              <a:t>CookTime</a:t>
            </a:r>
            <a:r>
              <a:rPr lang="en-GB" dirty="0"/>
              <a:t>: “12-15mins”</a:t>
            </a:r>
          </a:p>
          <a:p>
            <a:pPr algn="ctr"/>
            <a:r>
              <a:rPr lang="en-GB" b="1" dirty="0" err="1"/>
              <a:t>ServingSize</a:t>
            </a:r>
            <a:r>
              <a:rPr lang="en-GB" dirty="0"/>
              <a:t>: 15</a:t>
            </a:r>
          </a:p>
          <a:p>
            <a:pPr algn="ctr"/>
            <a:r>
              <a:rPr lang="en-GB" b="1" dirty="0"/>
              <a:t>Tags</a:t>
            </a:r>
            <a:r>
              <a:rPr lang="en-GB" dirty="0"/>
              <a:t>: [“Chocolate”, “Cookie”]</a:t>
            </a:r>
          </a:p>
          <a:p>
            <a:pPr algn="ctr"/>
            <a:endParaRPr lang="en-GB" dirty="0"/>
          </a:p>
        </p:txBody>
      </p:sp>
      <p:sp>
        <p:nvSpPr>
          <p:cNvPr id="17" name="Double Brace 16">
            <a:extLst>
              <a:ext uri="{FF2B5EF4-FFF2-40B4-BE49-F238E27FC236}">
                <a16:creationId xmlns:a16="http://schemas.microsoft.com/office/drawing/2014/main" id="{C88ED2F4-280C-E688-7306-F6AD2AB69E60}"/>
              </a:ext>
            </a:extLst>
          </p:cNvPr>
          <p:cNvSpPr/>
          <p:nvPr/>
        </p:nvSpPr>
        <p:spPr>
          <a:xfrm>
            <a:off x="4947920" y="497840"/>
            <a:ext cx="4206240" cy="226568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“Hot Dog Pretzels”</a:t>
            </a:r>
          </a:p>
          <a:p>
            <a:pPr algn="ctr"/>
            <a:r>
              <a:rPr lang="en-GB" b="1" dirty="0" err="1"/>
              <a:t>PrepTime</a:t>
            </a:r>
            <a:r>
              <a:rPr lang="en-GB" dirty="0"/>
              <a:t>: “30 mins (+ 1.5-2.5 hours proving time)”</a:t>
            </a:r>
          </a:p>
          <a:p>
            <a:pPr algn="ctr"/>
            <a:r>
              <a:rPr lang="en-GB" b="1" dirty="0" err="1"/>
              <a:t>CookTime</a:t>
            </a:r>
            <a:r>
              <a:rPr lang="en-GB" dirty="0"/>
              <a:t>: “15 mins"”</a:t>
            </a:r>
          </a:p>
          <a:p>
            <a:pPr algn="ctr"/>
            <a:r>
              <a:rPr lang="en-GB" b="1" dirty="0" err="1"/>
              <a:t>ServingSize</a:t>
            </a:r>
            <a:r>
              <a:rPr lang="en-GB" dirty="0"/>
              <a:t>: 8</a:t>
            </a:r>
          </a:p>
          <a:p>
            <a:pPr algn="ctr"/>
            <a:r>
              <a:rPr lang="en-GB" b="1" dirty="0"/>
              <a:t>Tags</a:t>
            </a:r>
            <a:r>
              <a:rPr lang="en-GB" dirty="0"/>
              <a:t>: [“Meat”, “Bread”]</a:t>
            </a:r>
          </a:p>
          <a:p>
            <a:pPr algn="ctr"/>
            <a:endParaRPr lang="en-GB" dirty="0"/>
          </a:p>
        </p:txBody>
      </p:sp>
      <p:sp>
        <p:nvSpPr>
          <p:cNvPr id="19" name="Teardrop 18">
            <a:extLst>
              <a:ext uri="{FF2B5EF4-FFF2-40B4-BE49-F238E27FC236}">
                <a16:creationId xmlns:a16="http://schemas.microsoft.com/office/drawing/2014/main" id="{8E1A16FF-463B-3EAE-2397-6157119C2470}"/>
              </a:ext>
            </a:extLst>
          </p:cNvPr>
          <p:cNvSpPr/>
          <p:nvPr/>
        </p:nvSpPr>
        <p:spPr>
          <a:xfrm rot="9809593">
            <a:off x="4740594"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Teardrop 20">
            <a:extLst>
              <a:ext uri="{FF2B5EF4-FFF2-40B4-BE49-F238E27FC236}">
                <a16:creationId xmlns:a16="http://schemas.microsoft.com/office/drawing/2014/main" id="{7BF5F957-B733-C8A2-5E43-171B4F46D53E}"/>
              </a:ext>
            </a:extLst>
          </p:cNvPr>
          <p:cNvSpPr/>
          <p:nvPr/>
        </p:nvSpPr>
        <p:spPr>
          <a:xfrm rot="9809593">
            <a:off x="9108642"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543DE4-9BA5-ED9F-DB6D-54D3BC56DB19}"/>
              </a:ext>
            </a:extLst>
          </p:cNvPr>
          <p:cNvSpPr/>
          <p:nvPr/>
        </p:nvSpPr>
        <p:spPr>
          <a:xfrm>
            <a:off x="973798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944CB826-FD96-09BA-FABC-48325B74B997}"/>
              </a:ext>
            </a:extLst>
          </p:cNvPr>
          <p:cNvSpPr/>
          <p:nvPr/>
        </p:nvSpPr>
        <p:spPr>
          <a:xfrm>
            <a:off x="1031710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3C044582-0566-93D6-489B-8268664539C1}"/>
              </a:ext>
            </a:extLst>
          </p:cNvPr>
          <p:cNvSpPr/>
          <p:nvPr/>
        </p:nvSpPr>
        <p:spPr>
          <a:xfrm>
            <a:off x="1089622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193EE8D-8FF5-86EE-BB29-8992B13DF5EF}"/>
              </a:ext>
            </a:extLst>
          </p:cNvPr>
          <p:cNvSpPr txBox="1"/>
          <p:nvPr/>
        </p:nvSpPr>
        <p:spPr>
          <a:xfrm>
            <a:off x="1480161" y="521305"/>
            <a:ext cx="2561826" cy="400110"/>
          </a:xfrm>
          <a:prstGeom prst="rect">
            <a:avLst/>
          </a:prstGeom>
          <a:noFill/>
        </p:spPr>
        <p:txBody>
          <a:bodyPr wrap="square" rtlCol="0" anchor="ctr">
            <a:spAutoFit/>
          </a:bodyPr>
          <a:lstStyle/>
          <a:p>
            <a:pPr algn="ctr"/>
            <a:r>
              <a:rPr lang="en-GB" sz="2000" b="1" dirty="0">
                <a:solidFill>
                  <a:srgbClr val="C00000"/>
                </a:solidFill>
              </a:rPr>
              <a:t>Recipe1</a:t>
            </a:r>
          </a:p>
        </p:txBody>
      </p:sp>
      <p:sp>
        <p:nvSpPr>
          <p:cNvPr id="26" name="TextBox 25">
            <a:extLst>
              <a:ext uri="{FF2B5EF4-FFF2-40B4-BE49-F238E27FC236}">
                <a16:creationId xmlns:a16="http://schemas.microsoft.com/office/drawing/2014/main" id="{6B17EBCE-1D50-2FF6-A2D1-8616223F7EEF}"/>
              </a:ext>
            </a:extLst>
          </p:cNvPr>
          <p:cNvSpPr txBox="1"/>
          <p:nvPr/>
        </p:nvSpPr>
        <p:spPr>
          <a:xfrm>
            <a:off x="5770127" y="521305"/>
            <a:ext cx="2561826" cy="400110"/>
          </a:xfrm>
          <a:prstGeom prst="rect">
            <a:avLst/>
          </a:prstGeom>
          <a:noFill/>
        </p:spPr>
        <p:txBody>
          <a:bodyPr wrap="square" rtlCol="0" anchor="ctr">
            <a:spAutoFit/>
          </a:bodyPr>
          <a:lstStyle/>
          <a:p>
            <a:pPr algn="ctr"/>
            <a:r>
              <a:rPr lang="en-GB" sz="2000" b="1" dirty="0">
                <a:solidFill>
                  <a:srgbClr val="C00000"/>
                </a:solidFill>
              </a:rPr>
              <a:t>Recipe2</a:t>
            </a:r>
          </a:p>
        </p:txBody>
      </p:sp>
    </p:spTree>
    <p:extLst>
      <p:ext uri="{BB962C8B-B14F-4D97-AF65-F5344CB8AC3E}">
        <p14:creationId xmlns:p14="http://schemas.microsoft.com/office/powerpoint/2010/main" val="42199351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0CC1DB9-D6E6-17D7-4BBB-CD9078D856CA}"/>
              </a:ext>
            </a:extLst>
          </p:cNvPr>
          <p:cNvSpPr txBox="1"/>
          <p:nvPr/>
        </p:nvSpPr>
        <p:spPr>
          <a:xfrm>
            <a:off x="670560" y="3452606"/>
            <a:ext cx="1574800" cy="923330"/>
          </a:xfrm>
          <a:prstGeom prst="rect">
            <a:avLst/>
          </a:prstGeom>
          <a:noFill/>
        </p:spPr>
        <p:txBody>
          <a:bodyPr wrap="square" rtlCol="0">
            <a:spAutoFit/>
          </a:bodyPr>
          <a:lstStyle/>
          <a:p>
            <a:r>
              <a:rPr lang="en-GB" dirty="0"/>
              <a:t>{{range .}}</a:t>
            </a:r>
          </a:p>
          <a:p>
            <a:r>
              <a:rPr lang="en-GB" dirty="0"/>
              <a:t>	{{.}}</a:t>
            </a:r>
          </a:p>
          <a:p>
            <a:r>
              <a:rPr lang="en-GB" dirty="0"/>
              <a:t>{{end}}</a:t>
            </a:r>
          </a:p>
        </p:txBody>
      </p:sp>
      <p:cxnSp>
        <p:nvCxnSpPr>
          <p:cNvPr id="3" name="Straight Arrow Connector 2">
            <a:extLst>
              <a:ext uri="{FF2B5EF4-FFF2-40B4-BE49-F238E27FC236}">
                <a16:creationId xmlns:a16="http://schemas.microsoft.com/office/drawing/2014/main" id="{5824A590-8CD7-00A8-8BD7-FBA3D373CD3D}"/>
              </a:ext>
            </a:extLst>
          </p:cNvPr>
          <p:cNvCxnSpPr>
            <a:cxnSpLocks/>
          </p:cNvCxnSpPr>
          <p:nvPr/>
        </p:nvCxnSpPr>
        <p:spPr>
          <a:xfrm flipH="1">
            <a:off x="1818640" y="3291840"/>
            <a:ext cx="2128520" cy="307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2AF66B8-B400-3380-2CD1-65BF406D46BD}"/>
              </a:ext>
            </a:extLst>
          </p:cNvPr>
          <p:cNvSpPr txBox="1"/>
          <p:nvPr/>
        </p:nvSpPr>
        <p:spPr>
          <a:xfrm>
            <a:off x="3947160" y="3063710"/>
            <a:ext cx="3830320" cy="646331"/>
          </a:xfrm>
          <a:prstGeom prst="rect">
            <a:avLst/>
          </a:prstGeom>
          <a:noFill/>
        </p:spPr>
        <p:txBody>
          <a:bodyPr wrap="square" rtlCol="0">
            <a:spAutoFit/>
          </a:bodyPr>
          <a:lstStyle/>
          <a:p>
            <a:r>
              <a:rPr lang="en-GB" dirty="0"/>
              <a:t>Range over current object (</a:t>
            </a:r>
            <a:r>
              <a:rPr lang="en-GB" b="1" dirty="0">
                <a:solidFill>
                  <a:srgbClr val="4472C4"/>
                </a:solidFill>
              </a:rPr>
              <a:t>[{recipe1},{recipe2},etc.]</a:t>
            </a:r>
            <a:r>
              <a:rPr lang="en-GB" dirty="0"/>
              <a:t>)</a:t>
            </a:r>
          </a:p>
        </p:txBody>
      </p:sp>
      <p:sp>
        <p:nvSpPr>
          <p:cNvPr id="14" name="TextBox 13">
            <a:extLst>
              <a:ext uri="{FF2B5EF4-FFF2-40B4-BE49-F238E27FC236}">
                <a16:creationId xmlns:a16="http://schemas.microsoft.com/office/drawing/2014/main" id="{606D72B1-7A1E-7FF8-4196-3E79CCE82192}"/>
              </a:ext>
            </a:extLst>
          </p:cNvPr>
          <p:cNvSpPr txBox="1"/>
          <p:nvPr/>
        </p:nvSpPr>
        <p:spPr>
          <a:xfrm>
            <a:off x="2882900" y="3729605"/>
            <a:ext cx="3975100" cy="1477328"/>
          </a:xfrm>
          <a:prstGeom prst="rect">
            <a:avLst/>
          </a:prstGeom>
          <a:noFill/>
        </p:spPr>
        <p:txBody>
          <a:bodyPr wrap="square" rtlCol="0">
            <a:spAutoFit/>
          </a:bodyPr>
          <a:lstStyle/>
          <a:p>
            <a:r>
              <a:rPr lang="en-GB" dirty="0"/>
              <a:t>New current object = Individual Recipe</a:t>
            </a:r>
          </a:p>
          <a:p>
            <a:r>
              <a:rPr lang="en-GB" dirty="0"/>
              <a:t>Output =</a:t>
            </a:r>
          </a:p>
          <a:p>
            <a:r>
              <a:rPr lang="en-GB" b="1" dirty="0">
                <a:solidFill>
                  <a:srgbClr val="FF0000"/>
                </a:solidFill>
              </a:rPr>
              <a:t>{etc.}</a:t>
            </a:r>
            <a:endParaRPr lang="en-GB" dirty="0">
              <a:solidFill>
                <a:srgbClr val="FF0000"/>
              </a:solidFill>
            </a:endParaRPr>
          </a:p>
          <a:p>
            <a:endParaRPr lang="en-GB" dirty="0"/>
          </a:p>
          <a:p>
            <a:endParaRPr lang="en-GB" dirty="0"/>
          </a:p>
        </p:txBody>
      </p:sp>
      <p:cxnSp>
        <p:nvCxnSpPr>
          <p:cNvPr id="16" name="Straight Arrow Connector 15">
            <a:extLst>
              <a:ext uri="{FF2B5EF4-FFF2-40B4-BE49-F238E27FC236}">
                <a16:creationId xmlns:a16="http://schemas.microsoft.com/office/drawing/2014/main" id="{0AEC7AF5-ADA7-C955-A73F-FF019473D143}"/>
              </a:ext>
            </a:extLst>
          </p:cNvPr>
          <p:cNvCxnSpPr>
            <a:cxnSpLocks/>
          </p:cNvCxnSpPr>
          <p:nvPr/>
        </p:nvCxnSpPr>
        <p:spPr>
          <a:xfrm flipH="1">
            <a:off x="2113280" y="3914271"/>
            <a:ext cx="769620" cy="303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0852B0B-0EFA-B3D2-A854-BE4A43E6FC56}"/>
              </a:ext>
            </a:extLst>
          </p:cNvPr>
          <p:cNvCxnSpPr>
            <a:cxnSpLocks/>
          </p:cNvCxnSpPr>
          <p:nvPr/>
        </p:nvCxnSpPr>
        <p:spPr>
          <a:xfrm flipH="1" flipV="1">
            <a:off x="1320800" y="4422040"/>
            <a:ext cx="924560" cy="9151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61F18E8-49A1-F4FA-0409-5013186FE259}"/>
              </a:ext>
            </a:extLst>
          </p:cNvPr>
          <p:cNvSpPr txBox="1"/>
          <p:nvPr/>
        </p:nvSpPr>
        <p:spPr>
          <a:xfrm>
            <a:off x="2498090" y="5206933"/>
            <a:ext cx="5436870" cy="646331"/>
          </a:xfrm>
          <a:prstGeom prst="rect">
            <a:avLst/>
          </a:prstGeom>
          <a:noFill/>
        </p:spPr>
        <p:txBody>
          <a:bodyPr wrap="square" rtlCol="0">
            <a:spAutoFit/>
          </a:bodyPr>
          <a:lstStyle/>
          <a:p>
            <a:r>
              <a:rPr lang="en-GB" dirty="0"/>
              <a:t>Tells the computer where to end the loop – only the code between range and end will be repeated</a:t>
            </a:r>
          </a:p>
        </p:txBody>
      </p:sp>
      <p:sp>
        <p:nvSpPr>
          <p:cNvPr id="2" name="Double Bracket 1">
            <a:extLst>
              <a:ext uri="{FF2B5EF4-FFF2-40B4-BE49-F238E27FC236}">
                <a16:creationId xmlns:a16="http://schemas.microsoft.com/office/drawing/2014/main" id="{880AC2EA-643F-C120-5666-804DB63DDC57}"/>
              </a:ext>
            </a:extLst>
          </p:cNvPr>
          <p:cNvSpPr/>
          <p:nvPr/>
        </p:nvSpPr>
        <p:spPr>
          <a:xfrm>
            <a:off x="497840" y="406400"/>
            <a:ext cx="11165840" cy="2387600"/>
          </a:xfrm>
          <a:prstGeom prst="bracketPair">
            <a:avLst>
              <a:gd name="adj" fmla="val 14965"/>
            </a:avLst>
          </a:prstGeom>
          <a:solidFill>
            <a:srgbClr val="4472C4">
              <a:alpha val="20000"/>
            </a:srgbClr>
          </a:solidFill>
          <a:ln w="762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Double Brace 14">
            <a:extLst>
              <a:ext uri="{FF2B5EF4-FFF2-40B4-BE49-F238E27FC236}">
                <a16:creationId xmlns:a16="http://schemas.microsoft.com/office/drawing/2014/main" id="{2DCDFA00-6690-B841-E017-5AF3A3856849}"/>
              </a:ext>
            </a:extLst>
          </p:cNvPr>
          <p:cNvSpPr/>
          <p:nvPr/>
        </p:nvSpPr>
        <p:spPr>
          <a:xfrm>
            <a:off x="657954" y="497840"/>
            <a:ext cx="4206240" cy="229616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“Chocolate Chip Cookies”</a:t>
            </a:r>
          </a:p>
          <a:p>
            <a:pPr algn="ctr"/>
            <a:r>
              <a:rPr lang="en-GB" b="1" dirty="0" err="1"/>
              <a:t>PrepTime</a:t>
            </a:r>
            <a:r>
              <a:rPr lang="en-GB" dirty="0"/>
              <a:t>: “20 mins”</a:t>
            </a:r>
          </a:p>
          <a:p>
            <a:pPr algn="ctr"/>
            <a:r>
              <a:rPr lang="en-GB" b="1" dirty="0" err="1"/>
              <a:t>CookTime</a:t>
            </a:r>
            <a:r>
              <a:rPr lang="en-GB" dirty="0"/>
              <a:t>: “12-15mins”</a:t>
            </a:r>
          </a:p>
          <a:p>
            <a:pPr algn="ctr"/>
            <a:r>
              <a:rPr lang="en-GB" b="1" dirty="0" err="1"/>
              <a:t>ServingSize</a:t>
            </a:r>
            <a:r>
              <a:rPr lang="en-GB" dirty="0"/>
              <a:t>: 15</a:t>
            </a:r>
          </a:p>
          <a:p>
            <a:pPr algn="ctr"/>
            <a:r>
              <a:rPr lang="en-GB" b="1" dirty="0"/>
              <a:t>Tags</a:t>
            </a:r>
            <a:r>
              <a:rPr lang="en-GB" dirty="0"/>
              <a:t>: [“Chocolate”, “Cookie”]</a:t>
            </a:r>
          </a:p>
          <a:p>
            <a:pPr algn="ctr"/>
            <a:endParaRPr lang="en-GB" dirty="0"/>
          </a:p>
        </p:txBody>
      </p:sp>
      <p:sp>
        <p:nvSpPr>
          <p:cNvPr id="17" name="Double Brace 16">
            <a:extLst>
              <a:ext uri="{FF2B5EF4-FFF2-40B4-BE49-F238E27FC236}">
                <a16:creationId xmlns:a16="http://schemas.microsoft.com/office/drawing/2014/main" id="{DCFA871A-1812-FDEC-5DB0-47C2C38B29A5}"/>
              </a:ext>
            </a:extLst>
          </p:cNvPr>
          <p:cNvSpPr/>
          <p:nvPr/>
        </p:nvSpPr>
        <p:spPr>
          <a:xfrm>
            <a:off x="4947920" y="497840"/>
            <a:ext cx="4206240" cy="226568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“Hot Dog Pretzels”</a:t>
            </a:r>
          </a:p>
          <a:p>
            <a:pPr algn="ctr"/>
            <a:r>
              <a:rPr lang="en-GB" b="1" dirty="0" err="1"/>
              <a:t>PrepTime</a:t>
            </a:r>
            <a:r>
              <a:rPr lang="en-GB" dirty="0"/>
              <a:t>: “30 mins (+ 1.5-2.5 hours proving time)”</a:t>
            </a:r>
          </a:p>
          <a:p>
            <a:pPr algn="ctr"/>
            <a:r>
              <a:rPr lang="en-GB" b="1" dirty="0" err="1"/>
              <a:t>CookTime</a:t>
            </a:r>
            <a:r>
              <a:rPr lang="en-GB" dirty="0"/>
              <a:t>: “15 mins"”</a:t>
            </a:r>
          </a:p>
          <a:p>
            <a:pPr algn="ctr"/>
            <a:r>
              <a:rPr lang="en-GB" b="1" dirty="0" err="1"/>
              <a:t>ServingSize</a:t>
            </a:r>
            <a:r>
              <a:rPr lang="en-GB" dirty="0"/>
              <a:t>: 8</a:t>
            </a:r>
          </a:p>
          <a:p>
            <a:pPr algn="ctr"/>
            <a:r>
              <a:rPr lang="en-GB" b="1" dirty="0"/>
              <a:t>Tags</a:t>
            </a:r>
            <a:r>
              <a:rPr lang="en-GB" dirty="0"/>
              <a:t>: [“Meat”, “Bread”]</a:t>
            </a:r>
          </a:p>
          <a:p>
            <a:pPr algn="ctr"/>
            <a:endParaRPr lang="en-GB" dirty="0"/>
          </a:p>
        </p:txBody>
      </p:sp>
      <p:sp>
        <p:nvSpPr>
          <p:cNvPr id="19" name="Teardrop 18">
            <a:extLst>
              <a:ext uri="{FF2B5EF4-FFF2-40B4-BE49-F238E27FC236}">
                <a16:creationId xmlns:a16="http://schemas.microsoft.com/office/drawing/2014/main" id="{ECCCF832-BBE3-855D-BD2F-8A5918350972}"/>
              </a:ext>
            </a:extLst>
          </p:cNvPr>
          <p:cNvSpPr/>
          <p:nvPr/>
        </p:nvSpPr>
        <p:spPr>
          <a:xfrm rot="9809593">
            <a:off x="4740594"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Teardrop 20">
            <a:extLst>
              <a:ext uri="{FF2B5EF4-FFF2-40B4-BE49-F238E27FC236}">
                <a16:creationId xmlns:a16="http://schemas.microsoft.com/office/drawing/2014/main" id="{925E3A07-E66E-B66A-6366-EA897D147FC4}"/>
              </a:ext>
            </a:extLst>
          </p:cNvPr>
          <p:cNvSpPr/>
          <p:nvPr/>
        </p:nvSpPr>
        <p:spPr>
          <a:xfrm rot="9809593">
            <a:off x="9108642"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7F70E53-67D9-7DA5-4EF2-4866F1DB1499}"/>
              </a:ext>
            </a:extLst>
          </p:cNvPr>
          <p:cNvSpPr/>
          <p:nvPr/>
        </p:nvSpPr>
        <p:spPr>
          <a:xfrm>
            <a:off x="973798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5599891F-CA82-D6A1-58E7-7BCF22056D54}"/>
              </a:ext>
            </a:extLst>
          </p:cNvPr>
          <p:cNvSpPr/>
          <p:nvPr/>
        </p:nvSpPr>
        <p:spPr>
          <a:xfrm>
            <a:off x="1031710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E4DEF53-CFCC-D3A5-263A-3108BF5E856E}"/>
              </a:ext>
            </a:extLst>
          </p:cNvPr>
          <p:cNvSpPr/>
          <p:nvPr/>
        </p:nvSpPr>
        <p:spPr>
          <a:xfrm>
            <a:off x="1089622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CA87754-0B39-D934-3D41-67353A4919C5}"/>
              </a:ext>
            </a:extLst>
          </p:cNvPr>
          <p:cNvSpPr txBox="1"/>
          <p:nvPr/>
        </p:nvSpPr>
        <p:spPr>
          <a:xfrm>
            <a:off x="1480161" y="521305"/>
            <a:ext cx="2561826" cy="400110"/>
          </a:xfrm>
          <a:prstGeom prst="rect">
            <a:avLst/>
          </a:prstGeom>
          <a:noFill/>
        </p:spPr>
        <p:txBody>
          <a:bodyPr wrap="square" rtlCol="0" anchor="ctr">
            <a:spAutoFit/>
          </a:bodyPr>
          <a:lstStyle/>
          <a:p>
            <a:pPr algn="ctr"/>
            <a:r>
              <a:rPr lang="en-GB" sz="2000" b="1" dirty="0">
                <a:solidFill>
                  <a:srgbClr val="C00000"/>
                </a:solidFill>
              </a:rPr>
              <a:t>Recipe1</a:t>
            </a:r>
          </a:p>
        </p:txBody>
      </p:sp>
      <p:sp>
        <p:nvSpPr>
          <p:cNvPr id="26" name="TextBox 25">
            <a:extLst>
              <a:ext uri="{FF2B5EF4-FFF2-40B4-BE49-F238E27FC236}">
                <a16:creationId xmlns:a16="http://schemas.microsoft.com/office/drawing/2014/main" id="{7ED53246-5789-C352-3551-7A7888FBEEA6}"/>
              </a:ext>
            </a:extLst>
          </p:cNvPr>
          <p:cNvSpPr txBox="1"/>
          <p:nvPr/>
        </p:nvSpPr>
        <p:spPr>
          <a:xfrm>
            <a:off x="5770127" y="521305"/>
            <a:ext cx="2561826" cy="400110"/>
          </a:xfrm>
          <a:prstGeom prst="rect">
            <a:avLst/>
          </a:prstGeom>
          <a:noFill/>
        </p:spPr>
        <p:txBody>
          <a:bodyPr wrap="square" rtlCol="0" anchor="ctr">
            <a:spAutoFit/>
          </a:bodyPr>
          <a:lstStyle/>
          <a:p>
            <a:pPr algn="ctr"/>
            <a:r>
              <a:rPr lang="en-GB" sz="2000" b="1" dirty="0">
                <a:solidFill>
                  <a:srgbClr val="C00000"/>
                </a:solidFill>
              </a:rPr>
              <a:t>Recipe2</a:t>
            </a:r>
          </a:p>
        </p:txBody>
      </p:sp>
    </p:spTree>
    <p:extLst>
      <p:ext uri="{BB962C8B-B14F-4D97-AF65-F5344CB8AC3E}">
        <p14:creationId xmlns:p14="http://schemas.microsoft.com/office/powerpoint/2010/main" val="668606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ED71-39F3-A71E-3232-09EC1607EE44}"/>
              </a:ext>
            </a:extLst>
          </p:cNvPr>
          <p:cNvSpPr>
            <a:spLocks noGrp="1"/>
          </p:cNvSpPr>
          <p:nvPr>
            <p:ph type="title"/>
          </p:nvPr>
        </p:nvSpPr>
        <p:spPr/>
        <p:txBody>
          <a:bodyPr/>
          <a:lstStyle/>
          <a:p>
            <a:r>
              <a:rPr lang="en-GB" dirty="0"/>
              <a:t>What will the output be in the following code?</a:t>
            </a:r>
          </a:p>
        </p:txBody>
      </p:sp>
    </p:spTree>
    <p:extLst>
      <p:ext uri="{BB962C8B-B14F-4D97-AF65-F5344CB8AC3E}">
        <p14:creationId xmlns:p14="http://schemas.microsoft.com/office/powerpoint/2010/main" val="2049834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DE38A06-4581-8E2E-A712-BBAD1539E1B7}"/>
              </a:ext>
            </a:extLst>
          </p:cNvPr>
          <p:cNvSpPr txBox="1"/>
          <p:nvPr/>
        </p:nvSpPr>
        <p:spPr>
          <a:xfrm>
            <a:off x="657954" y="4267200"/>
            <a:ext cx="2561826" cy="400110"/>
          </a:xfrm>
          <a:prstGeom prst="rect">
            <a:avLst/>
          </a:prstGeom>
          <a:noFill/>
        </p:spPr>
        <p:txBody>
          <a:bodyPr wrap="square" rtlCol="0" anchor="ctr">
            <a:spAutoFit/>
          </a:bodyPr>
          <a:lstStyle/>
          <a:p>
            <a:pPr algn="ctr"/>
            <a:r>
              <a:rPr lang="en-GB" sz="2000" b="1" dirty="0">
                <a:solidFill>
                  <a:srgbClr val="C00000"/>
                </a:solidFill>
              </a:rPr>
              <a:t>Recipe1</a:t>
            </a:r>
          </a:p>
        </p:txBody>
      </p:sp>
      <p:sp>
        <p:nvSpPr>
          <p:cNvPr id="2" name="TextBox 1">
            <a:extLst>
              <a:ext uri="{FF2B5EF4-FFF2-40B4-BE49-F238E27FC236}">
                <a16:creationId xmlns:a16="http://schemas.microsoft.com/office/drawing/2014/main" id="{E0B786F1-12DB-9E9A-2ADE-408F2BD311B3}"/>
              </a:ext>
            </a:extLst>
          </p:cNvPr>
          <p:cNvSpPr txBox="1"/>
          <p:nvPr/>
        </p:nvSpPr>
        <p:spPr>
          <a:xfrm>
            <a:off x="4041987" y="3343870"/>
            <a:ext cx="2763520" cy="923330"/>
          </a:xfrm>
          <a:prstGeom prst="rect">
            <a:avLst/>
          </a:prstGeom>
          <a:noFill/>
        </p:spPr>
        <p:txBody>
          <a:bodyPr wrap="square" rtlCol="0">
            <a:spAutoFit/>
          </a:bodyPr>
          <a:lstStyle/>
          <a:p>
            <a:r>
              <a:rPr lang="en-GB" dirty="0"/>
              <a:t>{{range .}}</a:t>
            </a:r>
          </a:p>
          <a:p>
            <a:r>
              <a:rPr lang="en-GB" dirty="0"/>
              <a:t>	{{.</a:t>
            </a:r>
            <a:r>
              <a:rPr lang="en-GB" dirty="0" err="1"/>
              <a:t>RecipeName</a:t>
            </a:r>
            <a:r>
              <a:rPr lang="en-GB" dirty="0"/>
              <a:t>}}</a:t>
            </a:r>
          </a:p>
          <a:p>
            <a:r>
              <a:rPr lang="en-GB" dirty="0"/>
              <a:t>{{end}}</a:t>
            </a:r>
          </a:p>
        </p:txBody>
      </p:sp>
      <p:sp>
        <p:nvSpPr>
          <p:cNvPr id="5" name="TextBox 4">
            <a:extLst>
              <a:ext uri="{FF2B5EF4-FFF2-40B4-BE49-F238E27FC236}">
                <a16:creationId xmlns:a16="http://schemas.microsoft.com/office/drawing/2014/main" id="{0F077B29-497A-ED23-404D-24B9C810AEDF}"/>
              </a:ext>
            </a:extLst>
          </p:cNvPr>
          <p:cNvSpPr txBox="1"/>
          <p:nvPr/>
        </p:nvSpPr>
        <p:spPr>
          <a:xfrm>
            <a:off x="7802880" y="4207871"/>
            <a:ext cx="2561826" cy="400110"/>
          </a:xfrm>
          <a:prstGeom prst="rect">
            <a:avLst/>
          </a:prstGeom>
          <a:noFill/>
        </p:spPr>
        <p:txBody>
          <a:bodyPr wrap="square" rtlCol="0" anchor="ctr">
            <a:spAutoFit/>
          </a:bodyPr>
          <a:lstStyle/>
          <a:p>
            <a:pPr algn="ctr"/>
            <a:r>
              <a:rPr lang="en-GB" sz="2000" b="1" dirty="0">
                <a:solidFill>
                  <a:srgbClr val="C00000"/>
                </a:solidFill>
              </a:rPr>
              <a:t>Recipe2</a:t>
            </a:r>
          </a:p>
        </p:txBody>
      </p:sp>
      <p:sp>
        <p:nvSpPr>
          <p:cNvPr id="8" name="TextBox 7">
            <a:extLst>
              <a:ext uri="{FF2B5EF4-FFF2-40B4-BE49-F238E27FC236}">
                <a16:creationId xmlns:a16="http://schemas.microsoft.com/office/drawing/2014/main" id="{BD2A08ED-FCC1-802A-9D57-A6B5280E63A5}"/>
              </a:ext>
            </a:extLst>
          </p:cNvPr>
          <p:cNvSpPr txBox="1"/>
          <p:nvPr/>
        </p:nvSpPr>
        <p:spPr>
          <a:xfrm>
            <a:off x="911953" y="5743972"/>
            <a:ext cx="3952240" cy="369332"/>
          </a:xfrm>
          <a:prstGeom prst="rect">
            <a:avLst/>
          </a:prstGeom>
          <a:noFill/>
        </p:spPr>
        <p:txBody>
          <a:bodyPr wrap="square" rtlCol="0">
            <a:spAutoFit/>
          </a:bodyPr>
          <a:lstStyle/>
          <a:p>
            <a:r>
              <a:rPr lang="en-GB" dirty="0"/>
              <a:t>“Chocolate Chip Cookies”</a:t>
            </a:r>
          </a:p>
        </p:txBody>
      </p:sp>
      <p:sp>
        <p:nvSpPr>
          <p:cNvPr id="9" name="TextBox 8">
            <a:extLst>
              <a:ext uri="{FF2B5EF4-FFF2-40B4-BE49-F238E27FC236}">
                <a16:creationId xmlns:a16="http://schemas.microsoft.com/office/drawing/2014/main" id="{1E0A5361-9368-AA9B-1D46-AB67CD80484C}"/>
              </a:ext>
            </a:extLst>
          </p:cNvPr>
          <p:cNvSpPr txBox="1"/>
          <p:nvPr/>
        </p:nvSpPr>
        <p:spPr>
          <a:xfrm>
            <a:off x="8079648" y="5743972"/>
            <a:ext cx="3952240" cy="369332"/>
          </a:xfrm>
          <a:prstGeom prst="rect">
            <a:avLst/>
          </a:prstGeom>
          <a:noFill/>
        </p:spPr>
        <p:txBody>
          <a:bodyPr wrap="square" rtlCol="0">
            <a:spAutoFit/>
          </a:bodyPr>
          <a:lstStyle/>
          <a:p>
            <a:r>
              <a:rPr lang="en-GB" dirty="0"/>
              <a:t>“Hot Dog Pretzels”</a:t>
            </a:r>
          </a:p>
        </p:txBody>
      </p:sp>
      <p:sp>
        <p:nvSpPr>
          <p:cNvPr id="10" name="TextBox 9">
            <a:extLst>
              <a:ext uri="{FF2B5EF4-FFF2-40B4-BE49-F238E27FC236}">
                <a16:creationId xmlns:a16="http://schemas.microsoft.com/office/drawing/2014/main" id="{5A9248A1-22F7-BE39-D7CE-42C90EB25C2D}"/>
              </a:ext>
            </a:extLst>
          </p:cNvPr>
          <p:cNvSpPr txBox="1"/>
          <p:nvPr/>
        </p:nvSpPr>
        <p:spPr>
          <a:xfrm>
            <a:off x="911953" y="4706011"/>
            <a:ext cx="2763520" cy="707886"/>
          </a:xfrm>
          <a:prstGeom prst="rect">
            <a:avLst/>
          </a:prstGeom>
          <a:noFill/>
        </p:spPr>
        <p:txBody>
          <a:bodyPr wrap="square" rtlCol="0">
            <a:spAutoFit/>
          </a:bodyPr>
          <a:lstStyle/>
          <a:p>
            <a:r>
              <a:rPr lang="en-GB" sz="4000" b="1" dirty="0"/>
              <a:t>OUTPUT:</a:t>
            </a:r>
          </a:p>
        </p:txBody>
      </p:sp>
      <p:sp>
        <p:nvSpPr>
          <p:cNvPr id="11" name="TextBox 10">
            <a:extLst>
              <a:ext uri="{FF2B5EF4-FFF2-40B4-BE49-F238E27FC236}">
                <a16:creationId xmlns:a16="http://schemas.microsoft.com/office/drawing/2014/main" id="{6BE9739E-E7C3-2186-D94C-155C6F33848D}"/>
              </a:ext>
            </a:extLst>
          </p:cNvPr>
          <p:cNvSpPr txBox="1"/>
          <p:nvPr/>
        </p:nvSpPr>
        <p:spPr>
          <a:xfrm>
            <a:off x="8079648" y="4709583"/>
            <a:ext cx="2763520" cy="707886"/>
          </a:xfrm>
          <a:prstGeom prst="rect">
            <a:avLst/>
          </a:prstGeom>
          <a:noFill/>
        </p:spPr>
        <p:txBody>
          <a:bodyPr wrap="square" rtlCol="0">
            <a:spAutoFit/>
          </a:bodyPr>
          <a:lstStyle/>
          <a:p>
            <a:r>
              <a:rPr lang="en-GB" sz="4000" b="1" dirty="0"/>
              <a:t>OUTPUT:</a:t>
            </a:r>
          </a:p>
        </p:txBody>
      </p:sp>
      <p:sp>
        <p:nvSpPr>
          <p:cNvPr id="12" name="Double Bracket 11">
            <a:extLst>
              <a:ext uri="{FF2B5EF4-FFF2-40B4-BE49-F238E27FC236}">
                <a16:creationId xmlns:a16="http://schemas.microsoft.com/office/drawing/2014/main" id="{73396EF3-FB78-F42B-9020-B68BFB0666F3}"/>
              </a:ext>
            </a:extLst>
          </p:cNvPr>
          <p:cNvSpPr/>
          <p:nvPr/>
        </p:nvSpPr>
        <p:spPr>
          <a:xfrm>
            <a:off x="497840" y="406400"/>
            <a:ext cx="11165840" cy="2387600"/>
          </a:xfrm>
          <a:prstGeom prst="bracketPair">
            <a:avLst>
              <a:gd name="adj" fmla="val 14965"/>
            </a:avLst>
          </a:prstGeom>
          <a:solidFill>
            <a:srgbClr val="4472C4">
              <a:alpha val="20000"/>
            </a:srgbClr>
          </a:solidFill>
          <a:ln w="762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Double Brace 14">
            <a:extLst>
              <a:ext uri="{FF2B5EF4-FFF2-40B4-BE49-F238E27FC236}">
                <a16:creationId xmlns:a16="http://schemas.microsoft.com/office/drawing/2014/main" id="{D1B3026F-E2D1-A774-296A-2BA659FFF9DD}"/>
              </a:ext>
            </a:extLst>
          </p:cNvPr>
          <p:cNvSpPr/>
          <p:nvPr/>
        </p:nvSpPr>
        <p:spPr>
          <a:xfrm>
            <a:off x="657954" y="497840"/>
            <a:ext cx="4206240" cy="229616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“Chocolate Chip Cookies”</a:t>
            </a:r>
          </a:p>
          <a:p>
            <a:pPr algn="ctr"/>
            <a:r>
              <a:rPr lang="en-GB" b="1" dirty="0" err="1"/>
              <a:t>PrepTime</a:t>
            </a:r>
            <a:r>
              <a:rPr lang="en-GB" dirty="0"/>
              <a:t>: “20 mins”</a:t>
            </a:r>
          </a:p>
          <a:p>
            <a:pPr algn="ctr"/>
            <a:r>
              <a:rPr lang="en-GB" b="1" dirty="0" err="1"/>
              <a:t>CookTime</a:t>
            </a:r>
            <a:r>
              <a:rPr lang="en-GB" dirty="0"/>
              <a:t>: “12-15mins”</a:t>
            </a:r>
          </a:p>
          <a:p>
            <a:pPr algn="ctr"/>
            <a:r>
              <a:rPr lang="en-GB" b="1" dirty="0" err="1"/>
              <a:t>ServingSize</a:t>
            </a:r>
            <a:r>
              <a:rPr lang="en-GB" dirty="0"/>
              <a:t>: 15</a:t>
            </a:r>
          </a:p>
          <a:p>
            <a:pPr algn="ctr"/>
            <a:r>
              <a:rPr lang="en-GB" dirty="0"/>
              <a:t>Tags: [“Chocolate”, “Cookie”]</a:t>
            </a:r>
          </a:p>
          <a:p>
            <a:pPr algn="ctr"/>
            <a:endParaRPr lang="en-GB" dirty="0"/>
          </a:p>
        </p:txBody>
      </p:sp>
      <p:sp>
        <p:nvSpPr>
          <p:cNvPr id="17" name="Double Brace 16">
            <a:extLst>
              <a:ext uri="{FF2B5EF4-FFF2-40B4-BE49-F238E27FC236}">
                <a16:creationId xmlns:a16="http://schemas.microsoft.com/office/drawing/2014/main" id="{168E6116-44B9-C31F-9D2B-4C41941E40C1}"/>
              </a:ext>
            </a:extLst>
          </p:cNvPr>
          <p:cNvSpPr/>
          <p:nvPr/>
        </p:nvSpPr>
        <p:spPr>
          <a:xfrm>
            <a:off x="4947920" y="497840"/>
            <a:ext cx="4206240" cy="2265680"/>
          </a:xfrm>
          <a:prstGeom prst="bracePair">
            <a:avLst>
              <a:gd name="adj" fmla="val 15847"/>
            </a:avLst>
          </a:prstGeom>
          <a:solidFill>
            <a:srgbClr val="FF0000">
              <a:alpha val="20000"/>
            </a:srgbClr>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err="1"/>
              <a:t>RecipeName</a:t>
            </a:r>
            <a:r>
              <a:rPr lang="en-GB" dirty="0"/>
              <a:t>: “Hot Dog Pretzels”</a:t>
            </a:r>
          </a:p>
          <a:p>
            <a:pPr algn="ctr"/>
            <a:r>
              <a:rPr lang="en-GB" b="1" dirty="0" err="1"/>
              <a:t>PrepTime</a:t>
            </a:r>
            <a:r>
              <a:rPr lang="en-GB" dirty="0"/>
              <a:t>: “30 mins (+ 1.5-2.5 hours proving time)”</a:t>
            </a:r>
          </a:p>
          <a:p>
            <a:pPr algn="ctr"/>
            <a:r>
              <a:rPr lang="en-GB" b="1" dirty="0" err="1"/>
              <a:t>CookTime</a:t>
            </a:r>
            <a:r>
              <a:rPr lang="en-GB" dirty="0"/>
              <a:t>: “15 mins"”</a:t>
            </a:r>
          </a:p>
          <a:p>
            <a:pPr algn="ctr"/>
            <a:r>
              <a:rPr lang="en-GB" b="1" dirty="0" err="1"/>
              <a:t>ServingSize</a:t>
            </a:r>
            <a:r>
              <a:rPr lang="en-GB" dirty="0"/>
              <a:t>: 8</a:t>
            </a:r>
          </a:p>
          <a:p>
            <a:pPr algn="ctr"/>
            <a:r>
              <a:rPr lang="en-GB" dirty="0"/>
              <a:t>Tags: [“Meat”, “Bread”]</a:t>
            </a:r>
          </a:p>
          <a:p>
            <a:pPr algn="ctr"/>
            <a:endParaRPr lang="en-GB" dirty="0"/>
          </a:p>
        </p:txBody>
      </p:sp>
      <p:sp>
        <p:nvSpPr>
          <p:cNvPr id="19" name="Teardrop 18">
            <a:extLst>
              <a:ext uri="{FF2B5EF4-FFF2-40B4-BE49-F238E27FC236}">
                <a16:creationId xmlns:a16="http://schemas.microsoft.com/office/drawing/2014/main" id="{67663DA2-A6A4-65CF-58A7-5691A022AB12}"/>
              </a:ext>
            </a:extLst>
          </p:cNvPr>
          <p:cNvSpPr/>
          <p:nvPr/>
        </p:nvSpPr>
        <p:spPr>
          <a:xfrm rot="9809593">
            <a:off x="4740594"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1" name="Teardrop 30">
            <a:extLst>
              <a:ext uri="{FF2B5EF4-FFF2-40B4-BE49-F238E27FC236}">
                <a16:creationId xmlns:a16="http://schemas.microsoft.com/office/drawing/2014/main" id="{F7430C9B-BE98-1352-9185-8BA745A85F29}"/>
              </a:ext>
            </a:extLst>
          </p:cNvPr>
          <p:cNvSpPr/>
          <p:nvPr/>
        </p:nvSpPr>
        <p:spPr>
          <a:xfrm rot="9809593">
            <a:off x="9108642" y="2561964"/>
            <a:ext cx="247200" cy="304800"/>
          </a:xfrm>
          <a:prstGeom prst="teardrop">
            <a:avLst>
              <a:gd name="adj" fmla="val 144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DD95E08D-87C3-2918-2C46-B6874F127EB2}"/>
              </a:ext>
            </a:extLst>
          </p:cNvPr>
          <p:cNvSpPr/>
          <p:nvPr/>
        </p:nvSpPr>
        <p:spPr>
          <a:xfrm>
            <a:off x="973798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585BFA6-D817-7920-6F74-BDA28E069646}"/>
              </a:ext>
            </a:extLst>
          </p:cNvPr>
          <p:cNvSpPr/>
          <p:nvPr/>
        </p:nvSpPr>
        <p:spPr>
          <a:xfrm>
            <a:off x="1031710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2E9C5EC-8E1C-F0BC-73E9-29A6C757ADE6}"/>
              </a:ext>
            </a:extLst>
          </p:cNvPr>
          <p:cNvSpPr/>
          <p:nvPr/>
        </p:nvSpPr>
        <p:spPr>
          <a:xfrm>
            <a:off x="10896224" y="2184400"/>
            <a:ext cx="426720" cy="42672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46FFE053-999B-1A3B-BB3D-FF3763BA7F56}"/>
              </a:ext>
            </a:extLst>
          </p:cNvPr>
          <p:cNvSpPr txBox="1"/>
          <p:nvPr/>
        </p:nvSpPr>
        <p:spPr>
          <a:xfrm>
            <a:off x="1480161" y="521305"/>
            <a:ext cx="2561826" cy="400110"/>
          </a:xfrm>
          <a:prstGeom prst="rect">
            <a:avLst/>
          </a:prstGeom>
          <a:noFill/>
        </p:spPr>
        <p:txBody>
          <a:bodyPr wrap="square" rtlCol="0" anchor="ctr">
            <a:spAutoFit/>
          </a:bodyPr>
          <a:lstStyle/>
          <a:p>
            <a:pPr algn="ctr"/>
            <a:r>
              <a:rPr lang="en-GB" sz="2000" b="1" dirty="0">
                <a:solidFill>
                  <a:srgbClr val="C00000"/>
                </a:solidFill>
              </a:rPr>
              <a:t>Recipe1</a:t>
            </a:r>
          </a:p>
        </p:txBody>
      </p:sp>
      <p:sp>
        <p:nvSpPr>
          <p:cNvPr id="36" name="TextBox 35">
            <a:extLst>
              <a:ext uri="{FF2B5EF4-FFF2-40B4-BE49-F238E27FC236}">
                <a16:creationId xmlns:a16="http://schemas.microsoft.com/office/drawing/2014/main" id="{20E130B4-9005-53BA-7DE9-4C0CC23A020C}"/>
              </a:ext>
            </a:extLst>
          </p:cNvPr>
          <p:cNvSpPr txBox="1"/>
          <p:nvPr/>
        </p:nvSpPr>
        <p:spPr>
          <a:xfrm>
            <a:off x="5770127" y="521305"/>
            <a:ext cx="2561826" cy="400110"/>
          </a:xfrm>
          <a:prstGeom prst="rect">
            <a:avLst/>
          </a:prstGeom>
          <a:noFill/>
        </p:spPr>
        <p:txBody>
          <a:bodyPr wrap="square" rtlCol="0" anchor="ctr">
            <a:spAutoFit/>
          </a:bodyPr>
          <a:lstStyle/>
          <a:p>
            <a:pPr algn="ctr"/>
            <a:r>
              <a:rPr lang="en-GB" sz="2000" b="1" dirty="0">
                <a:solidFill>
                  <a:srgbClr val="C00000"/>
                </a:solidFill>
              </a:rPr>
              <a:t>Recipe2</a:t>
            </a:r>
          </a:p>
        </p:txBody>
      </p:sp>
    </p:spTree>
    <p:extLst>
      <p:ext uri="{BB962C8B-B14F-4D97-AF65-F5344CB8AC3E}">
        <p14:creationId xmlns:p14="http://schemas.microsoft.com/office/powerpoint/2010/main" val="343258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5" grpId="0"/>
      <p:bldP spid="8" grpId="0"/>
      <p:bldP spid="9" grpId="0"/>
      <p:bldP spid="10" grpId="0"/>
      <p:bldP spid="1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D5FE58C9-0B91-C0BF-5960-C7A24E5FD071}"/>
              </a:ext>
            </a:extLst>
          </p:cNvPr>
          <p:cNvSpPr/>
          <p:nvPr/>
        </p:nvSpPr>
        <p:spPr>
          <a:xfrm>
            <a:off x="8618560" y="805200"/>
            <a:ext cx="3095920" cy="5400000"/>
          </a:xfrm>
          <a:prstGeom prst="flowChartProcess">
            <a:avLst/>
          </a:prstGeom>
          <a:solidFill>
            <a:srgbClr val="4472C4"/>
          </a:solidFill>
          <a:ln w="571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GB" sz="2800" dirty="0"/>
              <a:t>Clients</a:t>
            </a:r>
          </a:p>
        </p:txBody>
      </p:sp>
      <p:sp>
        <p:nvSpPr>
          <p:cNvPr id="2" name="Flowchart: Process 1">
            <a:extLst>
              <a:ext uri="{FF2B5EF4-FFF2-40B4-BE49-F238E27FC236}">
                <a16:creationId xmlns:a16="http://schemas.microsoft.com/office/drawing/2014/main" id="{B449A033-DF46-354C-DA0E-84AE464DAA56}"/>
              </a:ext>
            </a:extLst>
          </p:cNvPr>
          <p:cNvSpPr/>
          <p:nvPr/>
        </p:nvSpPr>
        <p:spPr>
          <a:xfrm>
            <a:off x="693440" y="2695200"/>
            <a:ext cx="2160000" cy="1620000"/>
          </a:xfrm>
          <a:prstGeom prst="flowChartProcess">
            <a:avLst/>
          </a:prstGeom>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Server</a:t>
            </a:r>
          </a:p>
        </p:txBody>
      </p:sp>
      <p:sp>
        <p:nvSpPr>
          <p:cNvPr id="3" name="Flowchart: Process 2">
            <a:extLst>
              <a:ext uri="{FF2B5EF4-FFF2-40B4-BE49-F238E27FC236}">
                <a16:creationId xmlns:a16="http://schemas.microsoft.com/office/drawing/2014/main" id="{2245E18C-39B9-E87B-5222-A96C8E545957}"/>
              </a:ext>
            </a:extLst>
          </p:cNvPr>
          <p:cNvSpPr/>
          <p:nvPr/>
        </p:nvSpPr>
        <p:spPr>
          <a:xfrm>
            <a:off x="8978560" y="1482960"/>
            <a:ext cx="2160000" cy="900000"/>
          </a:xfrm>
          <a:prstGeom prst="flowChartProcess">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PC</a:t>
            </a:r>
          </a:p>
        </p:txBody>
      </p:sp>
      <p:sp>
        <p:nvSpPr>
          <p:cNvPr id="4" name="Flowchart: Process 3">
            <a:extLst>
              <a:ext uri="{FF2B5EF4-FFF2-40B4-BE49-F238E27FC236}">
                <a16:creationId xmlns:a16="http://schemas.microsoft.com/office/drawing/2014/main" id="{B14E268E-D5D4-98AF-41D2-54A6B49490A6}"/>
              </a:ext>
            </a:extLst>
          </p:cNvPr>
          <p:cNvSpPr/>
          <p:nvPr/>
        </p:nvSpPr>
        <p:spPr>
          <a:xfrm>
            <a:off x="4656000" y="2695200"/>
            <a:ext cx="2880000" cy="1620000"/>
          </a:xfrm>
          <a:prstGeom prst="flowChartProcess">
            <a:avLst/>
          </a:prstGeom>
          <a:solidFill>
            <a:srgbClr val="4472C4"/>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Network/Internet</a:t>
            </a:r>
          </a:p>
        </p:txBody>
      </p:sp>
      <p:sp>
        <p:nvSpPr>
          <p:cNvPr id="7" name="Flowchart: Process 6">
            <a:extLst>
              <a:ext uri="{FF2B5EF4-FFF2-40B4-BE49-F238E27FC236}">
                <a16:creationId xmlns:a16="http://schemas.microsoft.com/office/drawing/2014/main" id="{32DE08E4-DDC1-F94E-4065-1426708257F0}"/>
              </a:ext>
            </a:extLst>
          </p:cNvPr>
          <p:cNvSpPr/>
          <p:nvPr/>
        </p:nvSpPr>
        <p:spPr>
          <a:xfrm>
            <a:off x="8978560" y="3060720"/>
            <a:ext cx="2160000" cy="900000"/>
          </a:xfrm>
          <a:prstGeom prst="flowChartProcess">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Laptop</a:t>
            </a:r>
          </a:p>
        </p:txBody>
      </p:sp>
      <p:sp>
        <p:nvSpPr>
          <p:cNvPr id="8" name="Flowchart: Process 7">
            <a:extLst>
              <a:ext uri="{FF2B5EF4-FFF2-40B4-BE49-F238E27FC236}">
                <a16:creationId xmlns:a16="http://schemas.microsoft.com/office/drawing/2014/main" id="{B593074D-6515-3AEF-2A12-B31EAE3B6F65}"/>
              </a:ext>
            </a:extLst>
          </p:cNvPr>
          <p:cNvSpPr/>
          <p:nvPr/>
        </p:nvSpPr>
        <p:spPr>
          <a:xfrm>
            <a:off x="8978560" y="4632960"/>
            <a:ext cx="2160000" cy="900000"/>
          </a:xfrm>
          <a:prstGeom prst="flowChartProcess">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Mobile</a:t>
            </a:r>
          </a:p>
        </p:txBody>
      </p:sp>
      <p:cxnSp>
        <p:nvCxnSpPr>
          <p:cNvPr id="11" name="Straight Connector 10">
            <a:extLst>
              <a:ext uri="{FF2B5EF4-FFF2-40B4-BE49-F238E27FC236}">
                <a16:creationId xmlns:a16="http://schemas.microsoft.com/office/drawing/2014/main" id="{0E4D7C22-89DB-9C42-8E42-077C3E80DD50}"/>
              </a:ext>
            </a:extLst>
          </p:cNvPr>
          <p:cNvCxnSpPr>
            <a:stCxn id="2" idx="3"/>
            <a:endCxn id="4" idx="1"/>
          </p:cNvCxnSpPr>
          <p:nvPr/>
        </p:nvCxnSpPr>
        <p:spPr>
          <a:xfrm>
            <a:off x="2853440" y="3505200"/>
            <a:ext cx="180256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C6E25C8-340A-DE91-929B-6B7835A2F0E4}"/>
              </a:ext>
            </a:extLst>
          </p:cNvPr>
          <p:cNvCxnSpPr>
            <a:cxnSpLocks/>
            <a:stCxn id="4" idx="3"/>
            <a:endCxn id="7" idx="1"/>
          </p:cNvCxnSpPr>
          <p:nvPr/>
        </p:nvCxnSpPr>
        <p:spPr>
          <a:xfrm>
            <a:off x="7536000" y="3505200"/>
            <a:ext cx="1442560" cy="5520"/>
          </a:xfrm>
          <a:prstGeom prst="line">
            <a:avLst/>
          </a:prstGeom>
          <a:ln w="571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AD2B87C-5DE0-54A3-E7AC-FBFE8514D452}"/>
              </a:ext>
            </a:extLst>
          </p:cNvPr>
          <p:cNvCxnSpPr>
            <a:cxnSpLocks/>
            <a:endCxn id="3" idx="1"/>
          </p:cNvCxnSpPr>
          <p:nvPr/>
        </p:nvCxnSpPr>
        <p:spPr>
          <a:xfrm flipV="1">
            <a:off x="7536000" y="1932960"/>
            <a:ext cx="1442560" cy="1572240"/>
          </a:xfrm>
          <a:prstGeom prst="line">
            <a:avLst/>
          </a:prstGeom>
          <a:ln w="571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B3A1105-8C7E-5C07-3C38-2D241913836A}"/>
              </a:ext>
            </a:extLst>
          </p:cNvPr>
          <p:cNvCxnSpPr>
            <a:cxnSpLocks/>
            <a:stCxn id="4" idx="3"/>
            <a:endCxn id="8" idx="1"/>
          </p:cNvCxnSpPr>
          <p:nvPr/>
        </p:nvCxnSpPr>
        <p:spPr>
          <a:xfrm>
            <a:off x="7536000" y="3505200"/>
            <a:ext cx="1442560" cy="1577760"/>
          </a:xfrm>
          <a:prstGeom prst="line">
            <a:avLst/>
          </a:prstGeom>
          <a:ln w="57150"/>
        </p:spPr>
        <p:style>
          <a:lnRef idx="1">
            <a:schemeClr val="dk1"/>
          </a:lnRef>
          <a:fillRef idx="0">
            <a:schemeClr val="dk1"/>
          </a:fillRef>
          <a:effectRef idx="0">
            <a:schemeClr val="dk1"/>
          </a:effectRef>
          <a:fontRef idx="minor">
            <a:schemeClr val="tx1"/>
          </a:fontRef>
        </p:style>
      </p:cxnSp>
      <p:sp>
        <p:nvSpPr>
          <p:cNvPr id="44" name="Arrow: Left 43">
            <a:extLst>
              <a:ext uri="{FF2B5EF4-FFF2-40B4-BE49-F238E27FC236}">
                <a16:creationId xmlns:a16="http://schemas.microsoft.com/office/drawing/2014/main" id="{27F77683-628E-D604-612D-29A4A3EFCB8E}"/>
              </a:ext>
            </a:extLst>
          </p:cNvPr>
          <p:cNvSpPr/>
          <p:nvPr/>
        </p:nvSpPr>
        <p:spPr>
          <a:xfrm>
            <a:off x="4080080" y="1257921"/>
            <a:ext cx="3962560" cy="1077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Request</a:t>
            </a:r>
          </a:p>
        </p:txBody>
      </p:sp>
      <p:sp>
        <p:nvSpPr>
          <p:cNvPr id="45" name="Arrow: Right 44">
            <a:extLst>
              <a:ext uri="{FF2B5EF4-FFF2-40B4-BE49-F238E27FC236}">
                <a16:creationId xmlns:a16="http://schemas.microsoft.com/office/drawing/2014/main" id="{D2EA1D57-E0BB-87B7-A028-C1485B84F363}"/>
              </a:ext>
            </a:extLst>
          </p:cNvPr>
          <p:cNvSpPr/>
          <p:nvPr/>
        </p:nvSpPr>
        <p:spPr>
          <a:xfrm>
            <a:off x="4261360" y="4627440"/>
            <a:ext cx="3962560" cy="1130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Response</a:t>
            </a:r>
          </a:p>
        </p:txBody>
      </p:sp>
      <p:sp>
        <p:nvSpPr>
          <p:cNvPr id="49" name="TextBox 48">
            <a:extLst>
              <a:ext uri="{FF2B5EF4-FFF2-40B4-BE49-F238E27FC236}">
                <a16:creationId xmlns:a16="http://schemas.microsoft.com/office/drawing/2014/main" id="{1B8E4449-2F7D-ED51-58B0-61F529EA2434}"/>
              </a:ext>
            </a:extLst>
          </p:cNvPr>
          <p:cNvSpPr txBox="1"/>
          <p:nvPr/>
        </p:nvSpPr>
        <p:spPr>
          <a:xfrm>
            <a:off x="2951680" y="3046217"/>
            <a:ext cx="1576320" cy="369332"/>
          </a:xfrm>
          <a:prstGeom prst="rect">
            <a:avLst/>
          </a:prstGeom>
          <a:noFill/>
        </p:spPr>
        <p:txBody>
          <a:bodyPr wrap="square" rtlCol="0">
            <a:spAutoFit/>
          </a:bodyPr>
          <a:lstStyle/>
          <a:p>
            <a:r>
              <a:rPr lang="en-GB" dirty="0"/>
              <a:t>Listen &amp; Serve</a:t>
            </a:r>
          </a:p>
        </p:txBody>
      </p:sp>
      <p:sp>
        <p:nvSpPr>
          <p:cNvPr id="50" name="TextBox 49">
            <a:extLst>
              <a:ext uri="{FF2B5EF4-FFF2-40B4-BE49-F238E27FC236}">
                <a16:creationId xmlns:a16="http://schemas.microsoft.com/office/drawing/2014/main" id="{69062D88-582D-15F3-4387-2628B0AEEF3C}"/>
              </a:ext>
            </a:extLst>
          </p:cNvPr>
          <p:cNvSpPr txBox="1"/>
          <p:nvPr/>
        </p:nvSpPr>
        <p:spPr>
          <a:xfrm>
            <a:off x="4656000" y="3779518"/>
            <a:ext cx="2880000" cy="369332"/>
          </a:xfrm>
          <a:prstGeom prst="rect">
            <a:avLst/>
          </a:prstGeom>
          <a:noFill/>
        </p:spPr>
        <p:txBody>
          <a:bodyPr wrap="square" rtlCol="0">
            <a:spAutoFit/>
          </a:bodyPr>
          <a:lstStyle/>
          <a:p>
            <a:pPr algn="ctr"/>
            <a:r>
              <a:rPr lang="en-GB" b="1" dirty="0">
                <a:solidFill>
                  <a:schemeClr val="bg1"/>
                </a:solidFill>
              </a:rPr>
              <a:t>:8000</a:t>
            </a:r>
          </a:p>
        </p:txBody>
      </p:sp>
      <p:sp>
        <p:nvSpPr>
          <p:cNvPr id="52" name="Flowchart: Process 51">
            <a:extLst>
              <a:ext uri="{FF2B5EF4-FFF2-40B4-BE49-F238E27FC236}">
                <a16:creationId xmlns:a16="http://schemas.microsoft.com/office/drawing/2014/main" id="{7744BD21-18AC-8C6F-A2C8-B35A7BF604CC}"/>
              </a:ext>
            </a:extLst>
          </p:cNvPr>
          <p:cNvSpPr/>
          <p:nvPr/>
        </p:nvSpPr>
        <p:spPr>
          <a:xfrm>
            <a:off x="660080" y="791001"/>
            <a:ext cx="2160000" cy="933839"/>
          </a:xfrm>
          <a:prstGeom prst="flowChartProcess">
            <a:avLst/>
          </a:prstGeom>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Files</a:t>
            </a:r>
          </a:p>
        </p:txBody>
      </p:sp>
      <p:sp>
        <p:nvSpPr>
          <p:cNvPr id="53" name="Flowchart: Process 52">
            <a:extLst>
              <a:ext uri="{FF2B5EF4-FFF2-40B4-BE49-F238E27FC236}">
                <a16:creationId xmlns:a16="http://schemas.microsoft.com/office/drawing/2014/main" id="{29E3E190-9B6D-5B84-AFD3-9807F3377FB7}"/>
              </a:ext>
            </a:extLst>
          </p:cNvPr>
          <p:cNvSpPr/>
          <p:nvPr/>
        </p:nvSpPr>
        <p:spPr>
          <a:xfrm>
            <a:off x="660080" y="5291079"/>
            <a:ext cx="2160000" cy="933839"/>
          </a:xfrm>
          <a:prstGeom prst="flowChartProcess">
            <a:avLst/>
          </a:prstGeom>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a:t>
            </a:r>
          </a:p>
        </p:txBody>
      </p:sp>
      <p:cxnSp>
        <p:nvCxnSpPr>
          <p:cNvPr id="55" name="Straight Arrow Connector 54">
            <a:extLst>
              <a:ext uri="{FF2B5EF4-FFF2-40B4-BE49-F238E27FC236}">
                <a16:creationId xmlns:a16="http://schemas.microsoft.com/office/drawing/2014/main" id="{0ED22634-7168-3C35-2E9F-9C8B9D62383C}"/>
              </a:ext>
            </a:extLst>
          </p:cNvPr>
          <p:cNvCxnSpPr>
            <a:cxnSpLocks/>
          </p:cNvCxnSpPr>
          <p:nvPr/>
        </p:nvCxnSpPr>
        <p:spPr>
          <a:xfrm>
            <a:off x="1773440" y="1932960"/>
            <a:ext cx="0" cy="5306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A00C1A-F7B0-8ED6-E609-7696503FA15A}"/>
              </a:ext>
            </a:extLst>
          </p:cNvPr>
          <p:cNvCxnSpPr>
            <a:cxnSpLocks/>
          </p:cNvCxnSpPr>
          <p:nvPr/>
        </p:nvCxnSpPr>
        <p:spPr>
          <a:xfrm flipV="1">
            <a:off x="1740080" y="4552280"/>
            <a:ext cx="0" cy="5306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071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8D33-B043-4002-2B14-D7B19C287070}"/>
              </a:ext>
            </a:extLst>
          </p:cNvPr>
          <p:cNvSpPr>
            <a:spLocks noGrp="1"/>
          </p:cNvSpPr>
          <p:nvPr>
            <p:ph type="title"/>
          </p:nvPr>
        </p:nvSpPr>
        <p:spPr/>
        <p:txBody>
          <a:bodyPr/>
          <a:lstStyle/>
          <a:p>
            <a:r>
              <a:rPr lang="en-GB"/>
              <a:t>Review of what you have learnt</a:t>
            </a:r>
            <a:br>
              <a:rPr lang="en-GB"/>
            </a:br>
            <a:endParaRPr lang="en-GB" dirty="0"/>
          </a:p>
        </p:txBody>
      </p:sp>
      <p:sp>
        <p:nvSpPr>
          <p:cNvPr id="3" name="Content Placeholder 2">
            <a:extLst>
              <a:ext uri="{FF2B5EF4-FFF2-40B4-BE49-F238E27FC236}">
                <a16:creationId xmlns:a16="http://schemas.microsoft.com/office/drawing/2014/main" id="{C7924708-16C7-2CBC-B137-DB5F901E5176}"/>
              </a:ext>
            </a:extLst>
          </p:cNvPr>
          <p:cNvSpPr>
            <a:spLocks noGrp="1"/>
          </p:cNvSpPr>
          <p:nvPr>
            <p:ph idx="1"/>
          </p:nvPr>
        </p:nvSpPr>
        <p:spPr/>
        <p:txBody>
          <a:bodyPr/>
          <a:lstStyle/>
          <a:p>
            <a:pPr>
              <a:buFont typeface="Arial" panose="020B0604020202020204" pitchFamily="34" charset="0"/>
              <a:buChar char="•"/>
            </a:pPr>
            <a:r>
              <a:rPr lang="en-GB"/>
              <a:t> Variables</a:t>
            </a:r>
          </a:p>
          <a:p>
            <a:pPr>
              <a:buFont typeface="Arial" panose="020B0604020202020204" pitchFamily="34" charset="0"/>
              <a:buChar char="•"/>
            </a:pPr>
            <a:r>
              <a:rPr lang="en-GB"/>
              <a:t>Functions</a:t>
            </a:r>
          </a:p>
          <a:p>
            <a:pPr>
              <a:buFont typeface="Arial" panose="020B0604020202020204" pitchFamily="34" charset="0"/>
              <a:buChar char="•"/>
            </a:pPr>
            <a:r>
              <a:rPr lang="en-GB"/>
              <a:t>Variable types</a:t>
            </a:r>
          </a:p>
          <a:p>
            <a:pPr>
              <a:buFont typeface="Arial" panose="020B0604020202020204" pitchFamily="34" charset="0"/>
              <a:buChar char="•"/>
            </a:pPr>
            <a:r>
              <a:rPr lang="en-GB"/>
              <a:t>Arrays, slices</a:t>
            </a:r>
          </a:p>
          <a:p>
            <a:pPr>
              <a:buFont typeface="Arial" panose="020B0604020202020204" pitchFamily="34" charset="0"/>
              <a:buChar char="•"/>
            </a:pPr>
            <a:r>
              <a:rPr lang="en-GB"/>
              <a:t>If – else statements</a:t>
            </a:r>
          </a:p>
          <a:p>
            <a:pPr>
              <a:buFont typeface="Arial" panose="020B0604020202020204" pitchFamily="34" charset="0"/>
              <a:buChar char="•"/>
            </a:pPr>
            <a:r>
              <a:rPr lang="en-GB"/>
              <a:t>For loops </a:t>
            </a:r>
            <a:endParaRPr lang="en-GB" dirty="0"/>
          </a:p>
        </p:txBody>
      </p:sp>
      <p:pic>
        <p:nvPicPr>
          <p:cNvPr id="9" name="Picture 8" descr="A picture containing clipart, illustration, cartoon&#10;&#10;Description automatically generated">
            <a:extLst>
              <a:ext uri="{FF2B5EF4-FFF2-40B4-BE49-F238E27FC236}">
                <a16:creationId xmlns:a16="http://schemas.microsoft.com/office/drawing/2014/main" id="{A1F85988-068F-B293-3547-0A20D01167F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38" r="11111"/>
          <a:stretch/>
        </p:blipFill>
        <p:spPr>
          <a:xfrm>
            <a:off x="6096000" y="1335024"/>
            <a:ext cx="5499100" cy="5178361"/>
          </a:xfrm>
          <a:prstGeom prst="rect">
            <a:avLst/>
          </a:prstGeom>
        </p:spPr>
      </p:pic>
    </p:spTree>
    <p:extLst>
      <p:ext uri="{BB962C8B-B14F-4D97-AF65-F5344CB8AC3E}">
        <p14:creationId xmlns:p14="http://schemas.microsoft.com/office/powerpoint/2010/main" val="92131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FE224-F671-9C16-A2C0-A293C65AEFA7}"/>
              </a:ext>
            </a:extLst>
          </p:cNvPr>
          <p:cNvSpPr>
            <a:spLocks noGrp="1"/>
          </p:cNvSpPr>
          <p:nvPr>
            <p:ph idx="1"/>
          </p:nvPr>
        </p:nvSpPr>
        <p:spPr/>
        <p:txBody>
          <a:bodyPr/>
          <a:lstStyle/>
          <a:p>
            <a:pPr>
              <a:buFont typeface="Arial" panose="020B0604020202020204" pitchFamily="34" charset="0"/>
              <a:buChar char="•"/>
            </a:pPr>
            <a:r>
              <a:rPr lang="en-GB" dirty="0"/>
              <a:t>How to upload work onto GitHub</a:t>
            </a:r>
          </a:p>
          <a:p>
            <a:pPr lvl="1">
              <a:buFont typeface="Arial" panose="020B0604020202020204" pitchFamily="34" charset="0"/>
              <a:buChar char="•"/>
            </a:pPr>
            <a:r>
              <a:rPr lang="en-GB" dirty="0"/>
              <a:t>git add .</a:t>
            </a:r>
          </a:p>
          <a:p>
            <a:pPr lvl="1">
              <a:buFont typeface="Arial" panose="020B0604020202020204" pitchFamily="34" charset="0"/>
              <a:buChar char="•"/>
            </a:pPr>
            <a:r>
              <a:rPr lang="en-GB" dirty="0"/>
              <a:t>git commit –m “a message”</a:t>
            </a:r>
          </a:p>
          <a:p>
            <a:pPr lvl="1">
              <a:buFont typeface="Arial" panose="020B0604020202020204" pitchFamily="34" charset="0"/>
              <a:buChar char="•"/>
            </a:pPr>
            <a:r>
              <a:rPr lang="en-GB" dirty="0"/>
              <a:t>git push</a:t>
            </a:r>
          </a:p>
          <a:p>
            <a:pPr>
              <a:buFont typeface="Arial" panose="020B0604020202020204" pitchFamily="34" charset="0"/>
              <a:buChar char="•"/>
            </a:pPr>
            <a:r>
              <a:rPr lang="en-GB" dirty="0"/>
              <a:t>How to set up a repository in GitHub</a:t>
            </a:r>
          </a:p>
          <a:p>
            <a:pPr>
              <a:buFont typeface="Arial" panose="020B0604020202020204" pitchFamily="34" charset="0"/>
              <a:buChar char="•"/>
            </a:pPr>
            <a:r>
              <a:rPr lang="en-GB" dirty="0"/>
              <a:t>using VS code </a:t>
            </a:r>
          </a:p>
          <a:p>
            <a:pPr>
              <a:buFont typeface="Arial" panose="020B0604020202020204" pitchFamily="34" charset="0"/>
              <a:buChar char="•"/>
            </a:pPr>
            <a:endParaRPr lang="en-GB" dirty="0"/>
          </a:p>
        </p:txBody>
      </p:sp>
      <p:pic>
        <p:nvPicPr>
          <p:cNvPr id="8" name="Picture 7" descr="A picture containing black, darkness&#10;&#10;Description automatically generated">
            <a:extLst>
              <a:ext uri="{FF2B5EF4-FFF2-40B4-BE49-F238E27FC236}">
                <a16:creationId xmlns:a16="http://schemas.microsoft.com/office/drawing/2014/main" id="{CCCE8044-C1C7-A1EB-B91C-5AC9A5D4101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75878" y="698501"/>
            <a:ext cx="4244622" cy="2387600"/>
          </a:xfrm>
          <a:prstGeom prst="rect">
            <a:avLst/>
          </a:prstGeom>
        </p:spPr>
      </p:pic>
      <p:pic>
        <p:nvPicPr>
          <p:cNvPr id="11" name="Picture 10" descr="A picture containing graphics, symbol, screenshot, line&#10;&#10;Description automatically generated">
            <a:extLst>
              <a:ext uri="{FF2B5EF4-FFF2-40B4-BE49-F238E27FC236}">
                <a16:creationId xmlns:a16="http://schemas.microsoft.com/office/drawing/2014/main" id="{D4254BF6-A3C7-6C78-60A6-761554E30D4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77200" y="3661866"/>
            <a:ext cx="2818524" cy="2808838"/>
          </a:xfrm>
          <a:prstGeom prst="rect">
            <a:avLst/>
          </a:prstGeom>
        </p:spPr>
      </p:pic>
    </p:spTree>
    <p:extLst>
      <p:ext uri="{BB962C8B-B14F-4D97-AF65-F5344CB8AC3E}">
        <p14:creationId xmlns:p14="http://schemas.microsoft.com/office/powerpoint/2010/main" val="32740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67AD-BC53-C6B5-F33A-18F73C51892B}"/>
              </a:ext>
            </a:extLst>
          </p:cNvPr>
          <p:cNvSpPr>
            <a:spLocks noGrp="1"/>
          </p:cNvSpPr>
          <p:nvPr>
            <p:ph type="title"/>
          </p:nvPr>
        </p:nvSpPr>
        <p:spPr>
          <a:xfrm>
            <a:off x="1024130" y="143833"/>
            <a:ext cx="9720072" cy="1499616"/>
          </a:xfrm>
        </p:spPr>
        <p:txBody>
          <a:bodyPr/>
          <a:lstStyle/>
          <a:p>
            <a:r>
              <a:rPr lang="en-GB" dirty="0"/>
              <a:t>The process of a website</a:t>
            </a:r>
          </a:p>
        </p:txBody>
      </p:sp>
      <p:sp>
        <p:nvSpPr>
          <p:cNvPr id="3" name="Content Placeholder 2">
            <a:extLst>
              <a:ext uri="{FF2B5EF4-FFF2-40B4-BE49-F238E27FC236}">
                <a16:creationId xmlns:a16="http://schemas.microsoft.com/office/drawing/2014/main" id="{C986F5B8-926E-F379-2C7F-2ECECCCA1687}"/>
              </a:ext>
            </a:extLst>
          </p:cNvPr>
          <p:cNvSpPr>
            <a:spLocks noGrp="1"/>
          </p:cNvSpPr>
          <p:nvPr>
            <p:ph idx="1"/>
          </p:nvPr>
        </p:nvSpPr>
        <p:spPr>
          <a:xfrm>
            <a:off x="716692" y="1643449"/>
            <a:ext cx="10027510" cy="5214551"/>
          </a:xfrm>
        </p:spPr>
        <p:txBody>
          <a:bodyPr>
            <a:normAutofit/>
          </a:bodyPr>
          <a:lstStyle/>
          <a:p>
            <a:r>
              <a:rPr lang="en-GB" dirty="0"/>
              <a:t>We have a backend (how it behaves) and a front end (how it looks)</a:t>
            </a:r>
          </a:p>
          <a:p>
            <a:r>
              <a:rPr lang="en-GB" dirty="0"/>
              <a:t>1. we created a server – something that listens on a port for incoming http requests</a:t>
            </a:r>
          </a:p>
          <a:p>
            <a:r>
              <a:rPr lang="en-GB" dirty="0"/>
              <a:t>2. we created handler functions to ‘handle’ different http requests</a:t>
            </a:r>
          </a:p>
          <a:p>
            <a:pPr lvl="1"/>
            <a:r>
              <a:rPr lang="en-GB" dirty="0"/>
              <a:t>It can handle different types of requests (GET) and lead to different /endpoints (pages)</a:t>
            </a:r>
          </a:p>
          <a:p>
            <a:pPr lvl="1"/>
            <a:endParaRPr lang="en-GB" dirty="0"/>
          </a:p>
          <a:p>
            <a:pPr lvl="1"/>
            <a:endParaRPr lang="en-GB" dirty="0"/>
          </a:p>
          <a:p>
            <a:pPr lvl="1"/>
            <a:endParaRPr lang="en-GB" dirty="0"/>
          </a:p>
          <a:p>
            <a:pPr lvl="1"/>
            <a:endParaRPr lang="en-GB" dirty="0"/>
          </a:p>
          <a:p>
            <a:endParaRPr lang="en-GB" dirty="0"/>
          </a:p>
          <a:p>
            <a:endParaRPr lang="en-GB" dirty="0"/>
          </a:p>
          <a:p>
            <a:r>
              <a:rPr lang="en-GB" dirty="0"/>
              <a:t>3.linking the HTML and CSS to Go </a:t>
            </a:r>
          </a:p>
          <a:p>
            <a:pPr lvl="1"/>
            <a:r>
              <a:rPr lang="en-GB" dirty="0"/>
              <a:t>Templates {{.}}</a:t>
            </a:r>
          </a:p>
        </p:txBody>
      </p:sp>
      <p:pic>
        <p:nvPicPr>
          <p:cNvPr id="5" name="Picture 4">
            <a:extLst>
              <a:ext uri="{FF2B5EF4-FFF2-40B4-BE49-F238E27FC236}">
                <a16:creationId xmlns:a16="http://schemas.microsoft.com/office/drawing/2014/main" id="{BF0E8EC1-2D79-B1B2-8566-3F1D4FDA3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735" y="3807232"/>
            <a:ext cx="7772400" cy="1274838"/>
          </a:xfrm>
          <a:prstGeom prst="rect">
            <a:avLst/>
          </a:prstGeom>
        </p:spPr>
      </p:pic>
    </p:spTree>
    <p:extLst>
      <p:ext uri="{BB962C8B-B14F-4D97-AF65-F5344CB8AC3E}">
        <p14:creationId xmlns:p14="http://schemas.microsoft.com/office/powerpoint/2010/main" val="238690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F34DC-D6A3-436B-54FC-12E3917D9AFD}"/>
              </a:ext>
            </a:extLst>
          </p:cNvPr>
          <p:cNvSpPr>
            <a:spLocks noGrp="1"/>
          </p:cNvSpPr>
          <p:nvPr>
            <p:ph idx="1"/>
          </p:nvPr>
        </p:nvSpPr>
        <p:spPr>
          <a:xfrm>
            <a:off x="1024128" y="774700"/>
            <a:ext cx="7586472" cy="5443220"/>
          </a:xfrm>
        </p:spPr>
        <p:txBody>
          <a:bodyPr>
            <a:normAutofit/>
          </a:bodyPr>
          <a:lstStyle/>
          <a:p>
            <a:r>
              <a:rPr lang="en-GB" sz="1800" dirty="0"/>
              <a:t>You don’t have to memorize every function off by heart – in fact, we discourage this!</a:t>
            </a:r>
          </a:p>
          <a:p>
            <a:r>
              <a:rPr lang="en-GB" sz="1800" dirty="0"/>
              <a:t>Coding in real life is about being resourceful and knowing WHERE to find the information</a:t>
            </a:r>
          </a:p>
          <a:p>
            <a:endParaRPr lang="en-GB" sz="1800" dirty="0"/>
          </a:p>
          <a:p>
            <a:r>
              <a:rPr lang="en-GB" sz="1800" dirty="0"/>
              <a:t>This isn’t a memory test. You understand how to chop and change code to fit the specific needs.</a:t>
            </a:r>
          </a:p>
          <a:p>
            <a:endParaRPr lang="en-GB" sz="1800" dirty="0"/>
          </a:p>
          <a:p>
            <a:r>
              <a:rPr lang="en-GB" sz="1800" dirty="0"/>
              <a:t>Continue to do daily coding challenges – not directly related with website design, but just to familiarise yourself with Go (using for loops, arrays, creating simple functions </a:t>
            </a:r>
            <a:r>
              <a:rPr lang="en-GB" sz="1800" dirty="0" err="1"/>
              <a:t>ect</a:t>
            </a:r>
            <a:r>
              <a:rPr lang="en-GB" sz="1800" dirty="0"/>
              <a:t>…) </a:t>
            </a:r>
          </a:p>
          <a:p>
            <a:endParaRPr lang="en-GB" sz="1800" dirty="0"/>
          </a:p>
          <a:p>
            <a:r>
              <a:rPr lang="en-GB" sz="1800" dirty="0"/>
              <a:t>fail fail fail, make mistakes so you can learn and understand!!!</a:t>
            </a:r>
          </a:p>
        </p:txBody>
      </p:sp>
      <p:pic>
        <p:nvPicPr>
          <p:cNvPr id="6" name="Picture 5" descr="A person in a suit holding a computer and a computer&#10;&#10;Description automatically generated with low confidence">
            <a:extLst>
              <a:ext uri="{FF2B5EF4-FFF2-40B4-BE49-F238E27FC236}">
                <a16:creationId xmlns:a16="http://schemas.microsoft.com/office/drawing/2014/main" id="{9D81863D-A6B8-1283-A808-7824B742B2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0600" y="4589050"/>
            <a:ext cx="3162300" cy="2095023"/>
          </a:xfrm>
          <a:prstGeom prst="rect">
            <a:avLst/>
          </a:prstGeom>
        </p:spPr>
      </p:pic>
    </p:spTree>
    <p:extLst>
      <p:ext uri="{BB962C8B-B14F-4D97-AF65-F5344CB8AC3E}">
        <p14:creationId xmlns:p14="http://schemas.microsoft.com/office/powerpoint/2010/main" val="8571353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B04E-B5FE-D22C-9439-F3EF1AE7C9C6}"/>
              </a:ext>
            </a:extLst>
          </p:cNvPr>
          <p:cNvSpPr>
            <a:spLocks noGrp="1"/>
          </p:cNvSpPr>
          <p:nvPr>
            <p:ph type="title"/>
          </p:nvPr>
        </p:nvSpPr>
        <p:spPr/>
        <p:txBody>
          <a:bodyPr/>
          <a:lstStyle/>
          <a:p>
            <a:r>
              <a:rPr lang="en-GB" dirty="0"/>
              <a:t>Review EXAM</a:t>
            </a:r>
          </a:p>
        </p:txBody>
      </p:sp>
      <p:sp>
        <p:nvSpPr>
          <p:cNvPr id="3" name="Content Placeholder 2">
            <a:extLst>
              <a:ext uri="{FF2B5EF4-FFF2-40B4-BE49-F238E27FC236}">
                <a16:creationId xmlns:a16="http://schemas.microsoft.com/office/drawing/2014/main" id="{797CAD00-3461-01B9-DF6C-4039A8B7779A}"/>
              </a:ext>
            </a:extLst>
          </p:cNvPr>
          <p:cNvSpPr>
            <a:spLocks noGrp="1"/>
          </p:cNvSpPr>
          <p:nvPr>
            <p:ph idx="1"/>
          </p:nvPr>
        </p:nvSpPr>
        <p:spPr/>
        <p:txBody>
          <a:bodyPr/>
          <a:lstStyle/>
          <a:p>
            <a:r>
              <a:rPr lang="en-GB" dirty="0">
                <a:hlinkClick r:id="rId2"/>
              </a:rPr>
              <a:t>https://</a:t>
            </a:r>
            <a:r>
              <a:rPr lang="en-GB" dirty="0" err="1">
                <a:hlinkClick r:id="rId2"/>
              </a:rPr>
              <a:t>forms.gle</a:t>
            </a:r>
            <a:r>
              <a:rPr lang="en-GB" dirty="0">
                <a:hlinkClick r:id="rId2"/>
              </a:rPr>
              <a:t>/B9NYMnodxiJiGaYH8</a:t>
            </a:r>
            <a:endParaRPr lang="en-GB" dirty="0"/>
          </a:p>
        </p:txBody>
      </p:sp>
    </p:spTree>
    <p:extLst>
      <p:ext uri="{BB962C8B-B14F-4D97-AF65-F5344CB8AC3E}">
        <p14:creationId xmlns:p14="http://schemas.microsoft.com/office/powerpoint/2010/main" val="320354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rtlCol="0">
            <a:normAutofit/>
          </a:bodyPr>
          <a:lstStyle/>
          <a:p>
            <a:pPr algn="ctr" rtl="0"/>
            <a:r>
              <a:rPr lang="en-GB" dirty="0"/>
              <a:t>What you will achieve by completing this course</a:t>
            </a:r>
            <a:endParaRPr lang="en-gb" dirty="0"/>
          </a:p>
        </p:txBody>
      </p:sp>
      <p:graphicFrame>
        <p:nvGraphicFramePr>
          <p:cNvPr id="5" name="Content Placeholder 2">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6548507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70E530A6-26CA-36E2-6682-E00731FBC0F4}"/>
              </a:ext>
            </a:extLst>
          </p:cNvPr>
          <p:cNvSpPr>
            <a:spLocks noGrp="1"/>
          </p:cNvSpPr>
          <p:nvPr>
            <p:ph type="title"/>
          </p:nvPr>
        </p:nvSpPr>
        <p:spPr>
          <a:xfrm>
            <a:off x="5258134" y="620720"/>
            <a:ext cx="6293689" cy="4185569"/>
          </a:xfrm>
        </p:spPr>
        <p:txBody>
          <a:bodyPr vert="horz" lIns="91440" tIns="45720" rIns="91440" bIns="45720" rtlCol="0" anchor="b">
            <a:normAutofit/>
          </a:bodyPr>
          <a:lstStyle/>
          <a:p>
            <a:pPr algn="l"/>
            <a:r>
              <a:rPr lang="en-US" sz="4800" kern="1200" cap="all" spc="200" baseline="0">
                <a:solidFill>
                  <a:schemeClr val="tx1">
                    <a:lumMod val="85000"/>
                    <a:lumOff val="15000"/>
                  </a:schemeClr>
                </a:solidFill>
                <a:latin typeface="+mj-lt"/>
                <a:ea typeface="+mj-ea"/>
                <a:cs typeface="+mj-cs"/>
              </a:rPr>
              <a:t>Why didn’t this run?</a:t>
            </a:r>
          </a:p>
        </p:txBody>
      </p:sp>
      <p:pic>
        <p:nvPicPr>
          <p:cNvPr id="6" name="Content Placeholder 5" descr="Text&#10;&#10;Description automatically generated">
            <a:extLst>
              <a:ext uri="{FF2B5EF4-FFF2-40B4-BE49-F238E27FC236}">
                <a16:creationId xmlns:a16="http://schemas.microsoft.com/office/drawing/2014/main" id="{91640C34-724B-76D2-D91F-272AF922002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2593" b="-2"/>
          <a:stretch/>
        </p:blipFill>
        <p:spPr>
          <a:xfrm>
            <a:off x="633999" y="620720"/>
            <a:ext cx="3993942" cy="5597733"/>
          </a:xfrm>
          <a:prstGeom prst="rect">
            <a:avLst/>
          </a:prstGeom>
          <a:noFill/>
        </p:spPr>
      </p:pic>
      <p:sp>
        <p:nvSpPr>
          <p:cNvPr id="13" name="Text Placeholder 4">
            <a:extLst>
              <a:ext uri="{FF2B5EF4-FFF2-40B4-BE49-F238E27FC236}">
                <a16:creationId xmlns:a16="http://schemas.microsoft.com/office/drawing/2014/main" id="{BCB0F828-A842-F4EF-43E2-C6754BC3C6EF}"/>
              </a:ext>
            </a:extLst>
          </p:cNvPr>
          <p:cNvSpPr>
            <a:spLocks noGrp="1"/>
          </p:cNvSpPr>
          <p:nvPr>
            <p:ph type="body" sz="half" idx="2"/>
          </p:nvPr>
        </p:nvSpPr>
        <p:spPr>
          <a:xfrm>
            <a:off x="5271524" y="4974512"/>
            <a:ext cx="6280299" cy="1243941"/>
          </a:xfrm>
        </p:spPr>
        <p:txBody>
          <a:bodyPr vert="horz" lIns="91440" tIns="45720" rIns="91440" bIns="45720" rtlCol="0" anchor="t">
            <a:normAutofit/>
          </a:bodyPr>
          <a:lstStyle/>
          <a:p>
            <a:r>
              <a:rPr lang="en-US" sz="1600" dirty="0">
                <a:solidFill>
                  <a:schemeClr val="tx1">
                    <a:lumMod val="85000"/>
                    <a:lumOff val="15000"/>
                  </a:schemeClr>
                </a:solidFill>
              </a:rPr>
              <a:t>No package was declared, every file needs to be within a package.</a:t>
            </a:r>
          </a:p>
        </p:txBody>
      </p:sp>
    </p:spTree>
    <p:extLst>
      <p:ext uri="{BB962C8B-B14F-4D97-AF65-F5344CB8AC3E}">
        <p14:creationId xmlns:p14="http://schemas.microsoft.com/office/powerpoint/2010/main" val="33829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0A9E-3CD3-79EE-4780-2A07F879A36C}"/>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Where does a go program start?</a:t>
            </a:r>
          </a:p>
        </p:txBody>
      </p:sp>
      <p:sp>
        <p:nvSpPr>
          <p:cNvPr id="3" name="Content Placeholder 2">
            <a:extLst>
              <a:ext uri="{FF2B5EF4-FFF2-40B4-BE49-F238E27FC236}">
                <a16:creationId xmlns:a16="http://schemas.microsoft.com/office/drawing/2014/main" id="{9C8140B4-C5B6-84A8-9194-F6441564D9E8}"/>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a:solidFill>
                  <a:schemeClr val="tx1">
                    <a:lumMod val="95000"/>
                    <a:lumOff val="5000"/>
                  </a:schemeClr>
                </a:solidFill>
              </a:rPr>
              <a:t>A program starts at the main function in the main package</a:t>
            </a:r>
          </a:p>
        </p:txBody>
      </p:sp>
      <p:pic>
        <p:nvPicPr>
          <p:cNvPr id="6" name="Picture 5" descr="A picture containing grass, sky, outdoor, sign&#10;&#10;Description automatically generated">
            <a:extLst>
              <a:ext uri="{FF2B5EF4-FFF2-40B4-BE49-F238E27FC236}">
                <a16:creationId xmlns:a16="http://schemas.microsoft.com/office/drawing/2014/main" id="{502566D4-0EC7-1D66-6603-FD44EA7EF4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4044" y="640080"/>
            <a:ext cx="5578816" cy="5578816"/>
          </a:xfrm>
          <a:prstGeom prst="rect">
            <a:avLst/>
          </a:prstGeom>
        </p:spPr>
      </p:pic>
    </p:spTree>
    <p:extLst>
      <p:ext uri="{BB962C8B-B14F-4D97-AF65-F5344CB8AC3E}">
        <p14:creationId xmlns:p14="http://schemas.microsoft.com/office/powerpoint/2010/main" val="202032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E0A7-49C1-028C-1DB2-D77D42E17AF1}"/>
              </a:ext>
            </a:extLst>
          </p:cNvPr>
          <p:cNvSpPr>
            <a:spLocks noGrp="1"/>
          </p:cNvSpPr>
          <p:nvPr>
            <p:ph type="title"/>
          </p:nvPr>
        </p:nvSpPr>
        <p:spPr/>
        <p:txBody>
          <a:bodyPr/>
          <a:lstStyle/>
          <a:p>
            <a:r>
              <a:rPr lang="en-GB" dirty="0"/>
              <a:t>Let’s create our first program in Go!</a:t>
            </a:r>
          </a:p>
        </p:txBody>
      </p:sp>
      <p:sp>
        <p:nvSpPr>
          <p:cNvPr id="3" name="Content Placeholder 2">
            <a:extLst>
              <a:ext uri="{FF2B5EF4-FFF2-40B4-BE49-F238E27FC236}">
                <a16:creationId xmlns:a16="http://schemas.microsoft.com/office/drawing/2014/main" id="{ADBABFBE-7067-758E-6405-650D297EEECC}"/>
              </a:ext>
            </a:extLst>
          </p:cNvPr>
          <p:cNvSpPr>
            <a:spLocks noGrp="1"/>
          </p:cNvSpPr>
          <p:nvPr>
            <p:ph idx="1"/>
          </p:nvPr>
        </p:nvSpPr>
        <p:spPr>
          <a:xfrm>
            <a:off x="1024127" y="2084832"/>
            <a:ext cx="9720073" cy="4023360"/>
          </a:xfrm>
        </p:spPr>
        <p:txBody>
          <a:bodyPr/>
          <a:lstStyle/>
          <a:p>
            <a:r>
              <a:rPr lang="en-GB"/>
              <a:t>1. create a file called “ </a:t>
            </a:r>
            <a:r>
              <a:rPr lang="en-GB" err="1"/>
              <a:t>isAlpha.go</a:t>
            </a:r>
            <a:r>
              <a:rPr lang="en-GB"/>
              <a:t>”</a:t>
            </a:r>
            <a:br>
              <a:rPr lang="en-GB"/>
            </a:br>
            <a:br>
              <a:rPr lang="en-GB"/>
            </a:br>
            <a:r>
              <a:rPr lang="en-GB"/>
              <a:t>inside, create a function “</a:t>
            </a:r>
            <a:r>
              <a:rPr lang="en-GB" err="1"/>
              <a:t>PrintAlphabet</a:t>
            </a:r>
            <a:r>
              <a:rPr lang="en-GB"/>
              <a:t>” that prints the Latin alphabet in lowercase on a single line.</a:t>
            </a:r>
          </a:p>
          <a:p>
            <a:r>
              <a:rPr lang="en-GB"/>
              <a:t>A line is a sequence of characters preceding the end of line character ('\n').</a:t>
            </a:r>
          </a:p>
          <a:p>
            <a:br>
              <a:rPr lang="en-GB"/>
            </a:br>
            <a:endParaRPr lang="en-GB"/>
          </a:p>
        </p:txBody>
      </p:sp>
      <p:pic>
        <p:nvPicPr>
          <p:cNvPr id="5" name="Content Placeholder 7" descr="A picture containing shape&#10;&#10;Description automatically generated">
            <a:extLst>
              <a:ext uri="{FF2B5EF4-FFF2-40B4-BE49-F238E27FC236}">
                <a16:creationId xmlns:a16="http://schemas.microsoft.com/office/drawing/2014/main" id="{30E40A7C-0603-1B1C-A2AD-360304F14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619" y="4621212"/>
            <a:ext cx="6743700" cy="952500"/>
          </a:xfrm>
          <a:prstGeom prst="rect">
            <a:avLst/>
          </a:prstGeom>
        </p:spPr>
      </p:pic>
    </p:spTree>
    <p:extLst>
      <p:ext uri="{BB962C8B-B14F-4D97-AF65-F5344CB8AC3E}">
        <p14:creationId xmlns:p14="http://schemas.microsoft.com/office/powerpoint/2010/main" val="5372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73310-5D7B-A312-9605-B13BEBFDC769}"/>
              </a:ext>
            </a:extLst>
          </p:cNvPr>
          <p:cNvSpPr>
            <a:spLocks noGrp="1"/>
          </p:cNvSpPr>
          <p:nvPr>
            <p:ph idx="1"/>
          </p:nvPr>
        </p:nvSpPr>
        <p:spPr/>
        <p:txBody>
          <a:bodyPr/>
          <a:lstStyle/>
          <a:p>
            <a:r>
              <a:rPr lang="en-GB" dirty="0"/>
              <a:t>To run your code type  </a:t>
            </a:r>
            <a:r>
              <a:rPr lang="en-GB" dirty="0">
                <a:highlight>
                  <a:srgbClr val="FFFF00"/>
                </a:highlight>
              </a:rPr>
              <a:t>go run &lt;name of program&gt;</a:t>
            </a:r>
          </a:p>
          <a:p>
            <a:endParaRPr lang="en-GB" dirty="0"/>
          </a:p>
          <a:p>
            <a:endParaRPr lang="en-GB" dirty="0"/>
          </a:p>
          <a:p>
            <a:r>
              <a:rPr lang="en-GB" dirty="0"/>
              <a:t>The ‘go run’ command executes the program. Your can type in the file name ‘</a:t>
            </a:r>
            <a:r>
              <a:rPr lang="en-GB" dirty="0" err="1"/>
              <a:t>main.go</a:t>
            </a:r>
            <a:r>
              <a:rPr lang="en-GB" dirty="0"/>
              <a:t>’ or ‘.’ which means the current directory file I am in.</a:t>
            </a:r>
          </a:p>
          <a:p>
            <a:endParaRPr lang="en-GB" dirty="0"/>
          </a:p>
          <a:p>
            <a:r>
              <a:rPr lang="en-GB" dirty="0"/>
              <a:t>! Don’t forget the file extension !n ’&lt;filename&gt;.go’ when calling files</a:t>
            </a:r>
          </a:p>
        </p:txBody>
      </p:sp>
    </p:spTree>
    <p:extLst>
      <p:ext uri="{BB962C8B-B14F-4D97-AF65-F5344CB8AC3E}">
        <p14:creationId xmlns:p14="http://schemas.microsoft.com/office/powerpoint/2010/main" val="221737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E4C3684-CB1B-5E8E-3799-4FD16A01A753}"/>
              </a:ext>
            </a:extLst>
          </p:cNvPr>
          <p:cNvSpPr>
            <a:spLocks noGrp="1"/>
          </p:cNvSpPr>
          <p:nvPr>
            <p:ph type="title"/>
          </p:nvPr>
        </p:nvSpPr>
        <p:spPr/>
        <p:txBody>
          <a:bodyPr/>
          <a:lstStyle/>
          <a:p>
            <a:r>
              <a:rPr lang="en-GB" dirty="0"/>
              <a:t>Exercise 2</a:t>
            </a:r>
          </a:p>
        </p:txBody>
      </p:sp>
      <p:sp>
        <p:nvSpPr>
          <p:cNvPr id="3" name="Content Placeholder 2">
            <a:extLst>
              <a:ext uri="{FF2B5EF4-FFF2-40B4-BE49-F238E27FC236}">
                <a16:creationId xmlns:a16="http://schemas.microsoft.com/office/drawing/2014/main" id="{83EA5019-6E82-189F-D919-2413F53A6E79}"/>
              </a:ext>
            </a:extLst>
          </p:cNvPr>
          <p:cNvSpPr>
            <a:spLocks noGrp="1"/>
          </p:cNvSpPr>
          <p:nvPr>
            <p:ph idx="1"/>
          </p:nvPr>
        </p:nvSpPr>
        <p:spPr/>
        <p:txBody>
          <a:bodyPr/>
          <a:lstStyle/>
          <a:p>
            <a:r>
              <a:rPr lang="en-GB" dirty="0"/>
              <a:t>Write a file called “</a:t>
            </a:r>
            <a:r>
              <a:rPr lang="en-GB" dirty="0" err="1"/>
              <a:t>PrintDigits.go</a:t>
            </a:r>
            <a:r>
              <a:rPr lang="en-GB" dirty="0"/>
              <a:t>”</a:t>
            </a:r>
            <a:br>
              <a:rPr lang="en-GB" dirty="0"/>
            </a:br>
            <a:br>
              <a:rPr lang="en-GB" dirty="0"/>
            </a:br>
            <a:r>
              <a:rPr lang="en-GB" dirty="0"/>
              <a:t>inside, write a function “</a:t>
            </a:r>
            <a:r>
              <a:rPr lang="en-GB" dirty="0" err="1"/>
              <a:t>PrintDigits</a:t>
            </a:r>
            <a:r>
              <a:rPr lang="en-GB" dirty="0"/>
              <a:t>” that prints the decimal digits in ascending order (from 0 to 9) on a single line.</a:t>
            </a:r>
          </a:p>
          <a:p>
            <a:r>
              <a:rPr lang="en-GB" dirty="0"/>
              <a:t>A line is a sequence of characters preceding the end of line character ('\n').</a:t>
            </a:r>
          </a:p>
          <a:p>
            <a:endParaRPr lang="en-GB" dirty="0"/>
          </a:p>
        </p:txBody>
      </p:sp>
    </p:spTree>
    <p:extLst>
      <p:ext uri="{BB962C8B-B14F-4D97-AF65-F5344CB8AC3E}">
        <p14:creationId xmlns:p14="http://schemas.microsoft.com/office/powerpoint/2010/main" val="98902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8730A9-5B50-1E0A-EB88-C791C09E581B}"/>
              </a:ext>
            </a:extLst>
          </p:cNvPr>
          <p:cNvSpPr>
            <a:spLocks noGrp="1"/>
          </p:cNvSpPr>
          <p:nvPr>
            <p:ph type="title"/>
          </p:nvPr>
        </p:nvSpPr>
        <p:spPr/>
        <p:txBody>
          <a:bodyPr/>
          <a:lstStyle/>
          <a:p>
            <a:r>
              <a:rPr lang="en-GB" dirty="0"/>
              <a:t>Exercise 3</a:t>
            </a:r>
          </a:p>
        </p:txBody>
      </p:sp>
      <p:sp>
        <p:nvSpPr>
          <p:cNvPr id="3" name="Content Placeholder 2">
            <a:extLst>
              <a:ext uri="{FF2B5EF4-FFF2-40B4-BE49-F238E27FC236}">
                <a16:creationId xmlns:a16="http://schemas.microsoft.com/office/drawing/2014/main" id="{C74C0F8E-A49D-80A5-0CCC-05A65FC7DD5A}"/>
              </a:ext>
            </a:extLst>
          </p:cNvPr>
          <p:cNvSpPr>
            <a:spLocks noGrp="1"/>
          </p:cNvSpPr>
          <p:nvPr>
            <p:ph idx="1"/>
          </p:nvPr>
        </p:nvSpPr>
        <p:spPr/>
        <p:txBody>
          <a:bodyPr/>
          <a:lstStyle/>
          <a:p>
            <a:r>
              <a:rPr lang="en-GB"/>
              <a:t>Write a file called “</a:t>
            </a:r>
            <a:r>
              <a:rPr lang="en-GB" err="1"/>
              <a:t>reverseAlphabet.go</a:t>
            </a:r>
            <a:r>
              <a:rPr lang="en-GB"/>
              <a:t>”</a:t>
            </a:r>
          </a:p>
          <a:p>
            <a:endParaRPr lang="en-GB"/>
          </a:p>
          <a:p>
            <a:r>
              <a:rPr lang="en-GB"/>
              <a:t>Inside, write a function “</a:t>
            </a:r>
            <a:r>
              <a:rPr lang="en-GB" err="1"/>
              <a:t>ReverseAlphabet</a:t>
            </a:r>
            <a:r>
              <a:rPr lang="en-GB"/>
              <a:t>” that prints the Latin alphabet in lowercase on a single line.</a:t>
            </a:r>
          </a:p>
          <a:p>
            <a:r>
              <a:rPr lang="en-GB"/>
              <a:t>A line is a sequence of characters preceding the end of line character ('\n').</a:t>
            </a:r>
          </a:p>
          <a:p>
            <a:br>
              <a:rPr lang="en-GB"/>
            </a:br>
            <a:endParaRPr lang="en-GB"/>
          </a:p>
        </p:txBody>
      </p:sp>
      <p:sp>
        <p:nvSpPr>
          <p:cNvPr id="4" name="Date Placeholder 3">
            <a:extLst>
              <a:ext uri="{FF2B5EF4-FFF2-40B4-BE49-F238E27FC236}">
                <a16:creationId xmlns:a16="http://schemas.microsoft.com/office/drawing/2014/main" id="{7CA06353-A504-A0AA-7F77-E8ADD64385B7}"/>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573380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FEC-20B5-2E55-98AF-166EBC2243E7}"/>
              </a:ext>
            </a:extLst>
          </p:cNvPr>
          <p:cNvSpPr>
            <a:spLocks noGrp="1"/>
          </p:cNvSpPr>
          <p:nvPr>
            <p:ph type="title"/>
          </p:nvPr>
        </p:nvSpPr>
        <p:spPr/>
        <p:txBody>
          <a:bodyPr/>
          <a:lstStyle/>
          <a:p>
            <a:r>
              <a:rPr lang="en-GB"/>
              <a:t>Now upload your work!</a:t>
            </a:r>
          </a:p>
        </p:txBody>
      </p:sp>
      <p:sp>
        <p:nvSpPr>
          <p:cNvPr id="3" name="Content Placeholder 2">
            <a:extLst>
              <a:ext uri="{FF2B5EF4-FFF2-40B4-BE49-F238E27FC236}">
                <a16:creationId xmlns:a16="http://schemas.microsoft.com/office/drawing/2014/main" id="{F460439C-AE46-3F0D-9B85-3E996DB9BBDA}"/>
              </a:ext>
            </a:extLst>
          </p:cNvPr>
          <p:cNvSpPr>
            <a:spLocks noGrp="1"/>
          </p:cNvSpPr>
          <p:nvPr>
            <p:ph idx="1"/>
          </p:nvPr>
        </p:nvSpPr>
        <p:spPr/>
        <p:txBody>
          <a:bodyPr>
            <a:normAutofit/>
          </a:bodyPr>
          <a:lstStyle/>
          <a:p>
            <a:pPr marL="0" indent="0" algn="ctr">
              <a:buNone/>
            </a:pPr>
            <a:r>
              <a:rPr lang="en-GB" sz="2000" b="1"/>
              <a:t>git add .</a:t>
            </a:r>
            <a:br>
              <a:rPr lang="en-GB" sz="2000"/>
            </a:br>
            <a:endParaRPr lang="en-GB" sz="2000"/>
          </a:p>
          <a:p>
            <a:pPr marL="0" indent="0" algn="ctr">
              <a:buNone/>
            </a:pPr>
            <a:r>
              <a:rPr lang="en-GB" sz="2000" b="1"/>
              <a:t>git commit –m “</a:t>
            </a:r>
            <a:r>
              <a:rPr lang="en-GB" sz="2000"/>
              <a:t>write a message on what you’re uploading</a:t>
            </a:r>
            <a:r>
              <a:rPr lang="en-GB" sz="2000" b="1"/>
              <a:t>”</a:t>
            </a:r>
            <a:br>
              <a:rPr lang="en-GB" sz="2000"/>
            </a:br>
            <a:endParaRPr lang="en-GB" sz="2000"/>
          </a:p>
          <a:p>
            <a:pPr marL="0" indent="0" algn="ctr">
              <a:buNone/>
            </a:pPr>
            <a:r>
              <a:rPr lang="en-GB" sz="2000" b="1"/>
              <a:t>git push</a:t>
            </a:r>
          </a:p>
        </p:txBody>
      </p:sp>
      <p:sp>
        <p:nvSpPr>
          <p:cNvPr id="4" name="Date Placeholder 3">
            <a:extLst>
              <a:ext uri="{FF2B5EF4-FFF2-40B4-BE49-F238E27FC236}">
                <a16:creationId xmlns:a16="http://schemas.microsoft.com/office/drawing/2014/main" id="{E8AADB56-7B62-1493-3B53-AC1E3E6635E8}"/>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101210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93CF-A4AA-D9B0-753E-B752E07A0D7F}"/>
              </a:ext>
            </a:extLst>
          </p:cNvPr>
          <p:cNvSpPr>
            <a:spLocks noGrp="1"/>
          </p:cNvSpPr>
          <p:nvPr>
            <p:ph type="title"/>
          </p:nvPr>
        </p:nvSpPr>
        <p:spPr/>
        <p:txBody>
          <a:bodyPr/>
          <a:lstStyle/>
          <a:p>
            <a:r>
              <a:rPr lang="en-GB"/>
              <a:t>Important commands from the Terminal</a:t>
            </a:r>
          </a:p>
        </p:txBody>
      </p:sp>
      <p:sp>
        <p:nvSpPr>
          <p:cNvPr id="3" name="Content Placeholder 2">
            <a:extLst>
              <a:ext uri="{FF2B5EF4-FFF2-40B4-BE49-F238E27FC236}">
                <a16:creationId xmlns:a16="http://schemas.microsoft.com/office/drawing/2014/main" id="{C14FDAD0-3ACA-3EAC-BEF0-94DD96F95F75}"/>
              </a:ext>
            </a:extLst>
          </p:cNvPr>
          <p:cNvSpPr>
            <a:spLocks noGrp="1"/>
          </p:cNvSpPr>
          <p:nvPr>
            <p:ph idx="1"/>
          </p:nvPr>
        </p:nvSpPr>
        <p:spPr/>
        <p:txBody>
          <a:bodyPr>
            <a:normAutofit fontScale="92500" lnSpcReduction="10000"/>
          </a:bodyPr>
          <a:lstStyle/>
          <a:p>
            <a:r>
              <a:rPr lang="en-GB"/>
              <a:t>Use these commands to navigate from the terminal:</a:t>
            </a:r>
          </a:p>
          <a:p>
            <a:br>
              <a:rPr lang="en-GB"/>
            </a:br>
            <a:r>
              <a:rPr lang="en-GB"/>
              <a:t>cd -&gt; Allows you to change directory</a:t>
            </a:r>
          </a:p>
          <a:p>
            <a:pPr lvl="6"/>
            <a:r>
              <a:rPr lang="en-GB" sz="1500"/>
              <a:t>cd ../  -&gt; go back one file level </a:t>
            </a:r>
          </a:p>
          <a:p>
            <a:pPr lvl="6"/>
            <a:r>
              <a:rPr lang="en-GB" sz="1500"/>
              <a:t>cd &lt;filename&gt; / you can write the path to your file</a:t>
            </a:r>
          </a:p>
          <a:p>
            <a:r>
              <a:rPr lang="en-GB"/>
              <a:t>ls -&gt; list the contents of the current directory</a:t>
            </a:r>
          </a:p>
          <a:p>
            <a:r>
              <a:rPr lang="en-GB" err="1"/>
              <a:t>mkdir</a:t>
            </a:r>
            <a:r>
              <a:rPr lang="en-GB"/>
              <a:t> -&gt; create a new directory / several directories</a:t>
            </a:r>
          </a:p>
          <a:p>
            <a:r>
              <a:rPr lang="en-GB"/>
              <a:t>touch -&gt; create an empty file (s)</a:t>
            </a:r>
          </a:p>
          <a:p>
            <a:r>
              <a:rPr lang="en-GB"/>
              <a:t>echo -&gt; prints a string of text, or value of a variable to the terminal </a:t>
            </a:r>
          </a:p>
          <a:p>
            <a:br>
              <a:rPr lang="en-GB"/>
            </a:br>
            <a:r>
              <a:rPr lang="en-GB"/>
              <a:t>see more commands at https://ss64.com/bash/</a:t>
            </a:r>
          </a:p>
        </p:txBody>
      </p:sp>
      <p:sp>
        <p:nvSpPr>
          <p:cNvPr id="4" name="Date Placeholder 3">
            <a:extLst>
              <a:ext uri="{FF2B5EF4-FFF2-40B4-BE49-F238E27FC236}">
                <a16:creationId xmlns:a16="http://schemas.microsoft.com/office/drawing/2014/main" id="{43D9AACB-8095-A422-0F4D-1AF4069CFE4F}"/>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65163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A9EF-4145-FEF6-985E-C31D6B2BB0E5}"/>
              </a:ext>
            </a:extLst>
          </p:cNvPr>
          <p:cNvSpPr>
            <a:spLocks noGrp="1"/>
          </p:cNvSpPr>
          <p:nvPr>
            <p:ph type="title"/>
          </p:nvPr>
        </p:nvSpPr>
        <p:spPr/>
        <p:txBody>
          <a:bodyPr/>
          <a:lstStyle/>
          <a:p>
            <a:r>
              <a:rPr lang="en-GB" dirty="0"/>
              <a:t>Week 2</a:t>
            </a:r>
          </a:p>
        </p:txBody>
      </p:sp>
      <p:sp>
        <p:nvSpPr>
          <p:cNvPr id="3" name="Text Placeholder 2">
            <a:extLst>
              <a:ext uri="{FF2B5EF4-FFF2-40B4-BE49-F238E27FC236}">
                <a16:creationId xmlns:a16="http://schemas.microsoft.com/office/drawing/2014/main" id="{1F266951-2752-82F9-4F3E-46E7D75E75D5}"/>
              </a:ext>
            </a:extLst>
          </p:cNvPr>
          <p:cNvSpPr>
            <a:spLocks noGrp="1"/>
          </p:cNvSpPr>
          <p:nvPr>
            <p:ph type="body" idx="1"/>
          </p:nvPr>
        </p:nvSpPr>
        <p:spPr/>
        <p:txBody>
          <a:bodyPr/>
          <a:lstStyle/>
          <a:p>
            <a:r>
              <a:rPr lang="en-GB" dirty="0"/>
              <a:t>Coding for Women</a:t>
            </a:r>
          </a:p>
        </p:txBody>
      </p:sp>
      <p:sp>
        <p:nvSpPr>
          <p:cNvPr id="4" name="Date Placeholder 3">
            <a:extLst>
              <a:ext uri="{FF2B5EF4-FFF2-40B4-BE49-F238E27FC236}">
                <a16:creationId xmlns:a16="http://schemas.microsoft.com/office/drawing/2014/main" id="{2483E59F-F850-53A3-2711-951C4FBE360C}"/>
              </a:ext>
            </a:extLst>
          </p:cNvPr>
          <p:cNvSpPr>
            <a:spLocks noGrp="1"/>
          </p:cNvSpPr>
          <p:nvPr>
            <p:ph type="dt" sz="half" idx="10"/>
          </p:nvPr>
        </p:nvSpPr>
        <p:spPr/>
        <p:txBody>
          <a:bodyPr/>
          <a:lstStyle/>
          <a:p>
            <a:pPr rtl="0"/>
            <a:fld id="{ED329652-6112-4F3D-B614-62B56A045E3D}" type="datetime1">
              <a:rPr lang="en-US" smtClean="0"/>
              <a:t>7/18/23</a:t>
            </a:fld>
            <a:endParaRPr lang="en-US"/>
          </a:p>
        </p:txBody>
      </p:sp>
    </p:spTree>
    <p:extLst>
      <p:ext uri="{BB962C8B-B14F-4D97-AF65-F5344CB8AC3E}">
        <p14:creationId xmlns:p14="http://schemas.microsoft.com/office/powerpoint/2010/main" val="3455372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4B9B-4500-AA86-3508-EC3ECFAE1771}"/>
              </a:ext>
            </a:extLst>
          </p:cNvPr>
          <p:cNvSpPr>
            <a:spLocks noGrp="1"/>
          </p:cNvSpPr>
          <p:nvPr>
            <p:ph type="title"/>
          </p:nvPr>
        </p:nvSpPr>
        <p:spPr/>
        <p:txBody>
          <a:bodyPr/>
          <a:lstStyle/>
          <a:p>
            <a:r>
              <a:rPr lang="en-GB"/>
              <a:t>Week 2</a:t>
            </a:r>
          </a:p>
        </p:txBody>
      </p:sp>
      <p:sp>
        <p:nvSpPr>
          <p:cNvPr id="3" name="Content Placeholder 2">
            <a:extLst>
              <a:ext uri="{FF2B5EF4-FFF2-40B4-BE49-F238E27FC236}">
                <a16:creationId xmlns:a16="http://schemas.microsoft.com/office/drawing/2014/main" id="{D95FCD9F-DD90-F520-983A-3410553C86A5}"/>
              </a:ext>
            </a:extLst>
          </p:cNvPr>
          <p:cNvSpPr>
            <a:spLocks noGrp="1"/>
          </p:cNvSpPr>
          <p:nvPr>
            <p:ph idx="1"/>
          </p:nvPr>
        </p:nvSpPr>
        <p:spPr/>
        <p:txBody>
          <a:bodyPr/>
          <a:lstStyle/>
          <a:p>
            <a:r>
              <a:rPr lang="en-GB" dirty="0"/>
              <a:t>By the end of this lesson</a:t>
            </a:r>
          </a:p>
          <a:p>
            <a:r>
              <a:rPr lang="en-GB" dirty="0"/>
              <a:t>-create more functions</a:t>
            </a:r>
          </a:p>
          <a:p>
            <a:r>
              <a:rPr lang="en-GB" dirty="0"/>
              <a:t>- learn about variables and data types</a:t>
            </a:r>
          </a:p>
          <a:p>
            <a:r>
              <a:rPr lang="en-GB" dirty="0"/>
              <a:t>- perform operations</a:t>
            </a:r>
          </a:p>
        </p:txBody>
      </p:sp>
    </p:spTree>
    <p:extLst>
      <p:ext uri="{BB962C8B-B14F-4D97-AF65-F5344CB8AC3E}">
        <p14:creationId xmlns:p14="http://schemas.microsoft.com/office/powerpoint/2010/main" val="506431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9C04-805F-5B45-B30D-A33CF5C418F7}"/>
              </a:ext>
            </a:extLst>
          </p:cNvPr>
          <p:cNvSpPr>
            <a:spLocks noGrp="1"/>
          </p:cNvSpPr>
          <p:nvPr>
            <p:ph type="title"/>
          </p:nvPr>
        </p:nvSpPr>
        <p:spPr/>
        <p:txBody>
          <a:bodyPr/>
          <a:lstStyle/>
          <a:p>
            <a:r>
              <a:rPr lang="en-GB" dirty="0"/>
              <a:t>Join our discord server &amp; </a:t>
            </a:r>
            <a:r>
              <a:rPr lang="en-GB" dirty="0" err="1"/>
              <a:t>WHatsapp</a:t>
            </a:r>
            <a:r>
              <a:rPr lang="en-GB" dirty="0"/>
              <a:t> Group</a:t>
            </a:r>
          </a:p>
        </p:txBody>
      </p:sp>
      <p:pic>
        <p:nvPicPr>
          <p:cNvPr id="6" name="Content Placeholder 5" descr="A qr code on a white background&#10;&#10;Description automatically generated">
            <a:extLst>
              <a:ext uri="{FF2B5EF4-FFF2-40B4-BE49-F238E27FC236}">
                <a16:creationId xmlns:a16="http://schemas.microsoft.com/office/drawing/2014/main" id="{47E069C2-62FE-7B39-708C-4D963B50E1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68" y="1767389"/>
            <a:ext cx="3927220" cy="3927220"/>
          </a:xfrm>
        </p:spPr>
      </p:pic>
      <p:pic>
        <p:nvPicPr>
          <p:cNvPr id="8" name="Picture 7" descr="A screenshot of a qr code&#10;&#10;Description automatically generated">
            <a:extLst>
              <a:ext uri="{FF2B5EF4-FFF2-40B4-BE49-F238E27FC236}">
                <a16:creationId xmlns:a16="http://schemas.microsoft.com/office/drawing/2014/main" id="{577ECC8D-C511-DA78-88BD-CCA9907F054F}"/>
              </a:ext>
            </a:extLst>
          </p:cNvPr>
          <p:cNvPicPr>
            <a:picLocks noChangeAspect="1"/>
          </p:cNvPicPr>
          <p:nvPr/>
        </p:nvPicPr>
        <p:blipFill rotWithShape="1">
          <a:blip r:embed="rId4">
            <a:extLst>
              <a:ext uri="{28A0092B-C50C-407E-A947-70E740481C1C}">
                <a14:useLocalDpi xmlns:a14="http://schemas.microsoft.com/office/drawing/2010/main" val="0"/>
              </a:ext>
            </a:extLst>
          </a:blip>
          <a:srcRect t="22592" b="31852"/>
          <a:stretch/>
        </p:blipFill>
        <p:spPr>
          <a:xfrm>
            <a:off x="6825713" y="1785463"/>
            <a:ext cx="4743987" cy="4685241"/>
          </a:xfrm>
          <a:prstGeom prst="rect">
            <a:avLst/>
          </a:prstGeom>
        </p:spPr>
      </p:pic>
      <p:sp>
        <p:nvSpPr>
          <p:cNvPr id="9" name="TextBox 8">
            <a:extLst>
              <a:ext uri="{FF2B5EF4-FFF2-40B4-BE49-F238E27FC236}">
                <a16:creationId xmlns:a16="http://schemas.microsoft.com/office/drawing/2014/main" id="{BEA76EC6-3388-8902-B4F1-EDB1FDA8D02B}"/>
              </a:ext>
            </a:extLst>
          </p:cNvPr>
          <p:cNvSpPr txBox="1"/>
          <p:nvPr/>
        </p:nvSpPr>
        <p:spPr>
          <a:xfrm>
            <a:off x="1834558" y="5699618"/>
            <a:ext cx="1980029" cy="369332"/>
          </a:xfrm>
          <a:prstGeom prst="rect">
            <a:avLst/>
          </a:prstGeom>
          <a:noFill/>
        </p:spPr>
        <p:txBody>
          <a:bodyPr wrap="none" rtlCol="0">
            <a:spAutoFit/>
          </a:bodyPr>
          <a:lstStyle/>
          <a:p>
            <a:r>
              <a:rPr lang="en-GB" dirty="0"/>
              <a:t>Scan to join Discord</a:t>
            </a:r>
          </a:p>
        </p:txBody>
      </p:sp>
      <p:sp>
        <p:nvSpPr>
          <p:cNvPr id="10" name="TextBox 9">
            <a:extLst>
              <a:ext uri="{FF2B5EF4-FFF2-40B4-BE49-F238E27FC236}">
                <a16:creationId xmlns:a16="http://schemas.microsoft.com/office/drawing/2014/main" id="{88A58473-0157-CB96-9125-3AD537091CB7}"/>
              </a:ext>
            </a:extLst>
          </p:cNvPr>
          <p:cNvSpPr txBox="1"/>
          <p:nvPr/>
        </p:nvSpPr>
        <p:spPr>
          <a:xfrm>
            <a:off x="1783495" y="6101372"/>
            <a:ext cx="1818703" cy="369332"/>
          </a:xfrm>
          <a:prstGeom prst="rect">
            <a:avLst/>
          </a:prstGeom>
          <a:noFill/>
        </p:spPr>
        <p:txBody>
          <a:bodyPr wrap="none" rtlCol="0">
            <a:spAutoFit/>
          </a:bodyPr>
          <a:lstStyle/>
          <a:p>
            <a:r>
              <a:rPr lang="en-GB" dirty="0">
                <a:solidFill>
                  <a:srgbClr val="7030A0"/>
                </a:solidFill>
              </a:rPr>
              <a:t>www. </a:t>
            </a:r>
            <a:r>
              <a:rPr lang="en-GB" dirty="0" err="1">
                <a:solidFill>
                  <a:srgbClr val="7030A0"/>
                </a:solidFill>
              </a:rPr>
              <a:t>discord.com</a:t>
            </a:r>
            <a:endParaRPr lang="en-GB" dirty="0">
              <a:solidFill>
                <a:srgbClr val="7030A0"/>
              </a:solidFill>
            </a:endParaRPr>
          </a:p>
        </p:txBody>
      </p:sp>
      <p:pic>
        <p:nvPicPr>
          <p:cNvPr id="12" name="Picture 11" descr="A white logo in a blue circle&#10;&#10;Description automatically generated">
            <a:extLst>
              <a:ext uri="{FF2B5EF4-FFF2-40B4-BE49-F238E27FC236}">
                <a16:creationId xmlns:a16="http://schemas.microsoft.com/office/drawing/2014/main" id="{4F837E66-9483-1547-0E57-4D5E829103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026976" y="5377165"/>
            <a:ext cx="1409700" cy="1409700"/>
          </a:xfrm>
          <a:prstGeom prst="rect">
            <a:avLst/>
          </a:prstGeom>
        </p:spPr>
      </p:pic>
    </p:spTree>
    <p:extLst>
      <p:ext uri="{BB962C8B-B14F-4D97-AF65-F5344CB8AC3E}">
        <p14:creationId xmlns:p14="http://schemas.microsoft.com/office/powerpoint/2010/main" val="2413019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4297-4528-AFC5-1454-38220A7FC6A5}"/>
              </a:ext>
            </a:extLst>
          </p:cNvPr>
          <p:cNvSpPr>
            <a:spLocks noGrp="1"/>
          </p:cNvSpPr>
          <p:nvPr>
            <p:ph type="title"/>
          </p:nvPr>
        </p:nvSpPr>
        <p:spPr>
          <a:xfrm>
            <a:off x="1024128" y="596505"/>
            <a:ext cx="9720072" cy="1499616"/>
          </a:xfrm>
        </p:spPr>
        <p:txBody>
          <a:bodyPr/>
          <a:lstStyle/>
          <a:p>
            <a:r>
              <a:rPr lang="en-GB"/>
              <a:t>What We did last week</a:t>
            </a:r>
          </a:p>
        </p:txBody>
      </p:sp>
      <p:sp>
        <p:nvSpPr>
          <p:cNvPr id="3" name="Content Placeholder 2">
            <a:extLst>
              <a:ext uri="{FF2B5EF4-FFF2-40B4-BE49-F238E27FC236}">
                <a16:creationId xmlns:a16="http://schemas.microsoft.com/office/drawing/2014/main" id="{CB893117-3EA4-4921-D622-76DF627D8A8E}"/>
              </a:ext>
            </a:extLst>
          </p:cNvPr>
          <p:cNvSpPr>
            <a:spLocks noGrp="1"/>
          </p:cNvSpPr>
          <p:nvPr>
            <p:ph idx="1"/>
          </p:nvPr>
        </p:nvSpPr>
        <p:spPr/>
        <p:txBody>
          <a:bodyPr/>
          <a:lstStyle/>
          <a:p>
            <a:r>
              <a:rPr lang="en-GB"/>
              <a:t>- set up</a:t>
            </a:r>
          </a:p>
          <a:p>
            <a:r>
              <a:rPr lang="en-GB"/>
              <a:t>-made our first function</a:t>
            </a:r>
          </a:p>
        </p:txBody>
      </p:sp>
    </p:spTree>
    <p:extLst>
      <p:ext uri="{BB962C8B-B14F-4D97-AF65-F5344CB8AC3E}">
        <p14:creationId xmlns:p14="http://schemas.microsoft.com/office/powerpoint/2010/main" val="773998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E4C8-ACC8-19E8-1B2B-001DF789128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br>
              <a:rPr lang="en-US" sz="4400" kern="1200" cap="all" spc="200" baseline="0" dirty="0">
                <a:solidFill>
                  <a:schemeClr val="tx1">
                    <a:lumMod val="95000"/>
                    <a:lumOff val="5000"/>
                  </a:schemeClr>
                </a:solidFill>
                <a:latin typeface="+mj-lt"/>
                <a:ea typeface="+mj-ea"/>
                <a:cs typeface="+mj-cs"/>
              </a:rPr>
            </a:br>
            <a:r>
              <a:rPr lang="en-US" sz="4400" kern="1200" cap="all" spc="200" baseline="0" dirty="0">
                <a:solidFill>
                  <a:schemeClr val="tx1">
                    <a:lumMod val="95000"/>
                    <a:lumOff val="5000"/>
                  </a:schemeClr>
                </a:solidFill>
                <a:latin typeface="+mj-lt"/>
                <a:ea typeface="+mj-ea"/>
                <a:cs typeface="+mj-cs"/>
              </a:rPr>
              <a:t>ANY Questions?</a:t>
            </a:r>
          </a:p>
        </p:txBody>
      </p:sp>
      <p:pic>
        <p:nvPicPr>
          <p:cNvPr id="6" name="Picture 5" descr="A picture containing logo&#10;&#10;Description automatically generated">
            <a:extLst>
              <a:ext uri="{FF2B5EF4-FFF2-40B4-BE49-F238E27FC236}">
                <a16:creationId xmlns:a16="http://schemas.microsoft.com/office/drawing/2014/main" id="{0ECEAF9F-83EC-447E-6A69-21A3ABC6FD3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04110" y="640080"/>
            <a:ext cx="6198684" cy="5578816"/>
          </a:xfrm>
          <a:prstGeom prst="rect">
            <a:avLst/>
          </a:prstGeom>
        </p:spPr>
      </p:pic>
    </p:spTree>
    <p:extLst>
      <p:ext uri="{BB962C8B-B14F-4D97-AF65-F5344CB8AC3E}">
        <p14:creationId xmlns:p14="http://schemas.microsoft.com/office/powerpoint/2010/main" val="4037025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04DF-4641-7C7B-292E-ACE7AFA2A5E6}"/>
              </a:ext>
            </a:extLst>
          </p:cNvPr>
          <p:cNvSpPr>
            <a:spLocks noGrp="1"/>
          </p:cNvSpPr>
          <p:nvPr>
            <p:ph type="title"/>
          </p:nvPr>
        </p:nvSpPr>
        <p:spPr/>
        <p:txBody>
          <a:bodyPr/>
          <a:lstStyle/>
          <a:p>
            <a:r>
              <a:rPr lang="en-GB" dirty="0"/>
              <a:t>Variables</a:t>
            </a:r>
          </a:p>
        </p:txBody>
      </p:sp>
      <p:sp>
        <p:nvSpPr>
          <p:cNvPr id="3" name="Content Placeholder 2">
            <a:extLst>
              <a:ext uri="{FF2B5EF4-FFF2-40B4-BE49-F238E27FC236}">
                <a16:creationId xmlns:a16="http://schemas.microsoft.com/office/drawing/2014/main" id="{5E2659B8-39B9-58ED-2150-05940B498CCF}"/>
              </a:ext>
            </a:extLst>
          </p:cNvPr>
          <p:cNvSpPr>
            <a:spLocks noGrp="1"/>
          </p:cNvSpPr>
          <p:nvPr>
            <p:ph idx="1"/>
          </p:nvPr>
        </p:nvSpPr>
        <p:spPr/>
        <p:txBody>
          <a:bodyPr/>
          <a:lstStyle/>
          <a:p>
            <a:r>
              <a:rPr lang="en-GB" dirty="0"/>
              <a:t>A variable is a name that represents data stored in the computer’s memory.</a:t>
            </a:r>
          </a:p>
          <a:p>
            <a:r>
              <a:rPr lang="en-GB" dirty="0"/>
              <a:t>All variables when declared, whether explicitly or implicitly must have a type.</a:t>
            </a:r>
          </a:p>
        </p:txBody>
      </p:sp>
      <p:pic>
        <p:nvPicPr>
          <p:cNvPr id="6" name="Picture 5" descr="A picture containing box, paper, stationary, container&#10;&#10;Description automatically generated">
            <a:extLst>
              <a:ext uri="{FF2B5EF4-FFF2-40B4-BE49-F238E27FC236}">
                <a16:creationId xmlns:a16="http://schemas.microsoft.com/office/drawing/2014/main" id="{3CE33AAA-90FC-5D7C-9FA1-3977B75A98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91190" y="463450"/>
            <a:ext cx="3346758" cy="3242763"/>
          </a:xfrm>
          <a:prstGeom prst="rect">
            <a:avLst/>
          </a:prstGeom>
        </p:spPr>
      </p:pic>
      <p:sp>
        <p:nvSpPr>
          <p:cNvPr id="7" name="Rounded Rectangle 6">
            <a:extLst>
              <a:ext uri="{FF2B5EF4-FFF2-40B4-BE49-F238E27FC236}">
                <a16:creationId xmlns:a16="http://schemas.microsoft.com/office/drawing/2014/main" id="{086DC402-4A5E-4DE3-B17E-76FC188F92E7}"/>
              </a:ext>
            </a:extLst>
          </p:cNvPr>
          <p:cNvSpPr/>
          <p:nvPr/>
        </p:nvSpPr>
        <p:spPr>
          <a:xfrm>
            <a:off x="4341114" y="3429000"/>
            <a:ext cx="3086100" cy="32032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Basic data types:</a:t>
            </a:r>
            <a:br>
              <a:rPr lang="en-GB" sz="2800" dirty="0"/>
            </a:br>
            <a:endParaRPr lang="en-GB" sz="2800" dirty="0"/>
          </a:p>
          <a:p>
            <a:pPr marL="285750" indent="-285750" algn="ctr">
              <a:buFont typeface="Arial" panose="020B0604020202020204" pitchFamily="34" charset="0"/>
              <a:buChar char="•"/>
            </a:pPr>
            <a:r>
              <a:rPr lang="en-GB" sz="2800" dirty="0"/>
              <a:t>Numbers</a:t>
            </a:r>
          </a:p>
          <a:p>
            <a:pPr marL="285750" indent="-285750" algn="ctr">
              <a:buFont typeface="Arial" panose="020B0604020202020204" pitchFamily="34" charset="0"/>
              <a:buChar char="•"/>
            </a:pPr>
            <a:r>
              <a:rPr lang="en-GB" sz="2800" dirty="0"/>
              <a:t>Strings</a:t>
            </a:r>
          </a:p>
          <a:p>
            <a:pPr marL="285750" indent="-285750" algn="ctr">
              <a:buFont typeface="Arial" panose="020B0604020202020204" pitchFamily="34" charset="0"/>
              <a:buChar char="•"/>
            </a:pPr>
            <a:r>
              <a:rPr lang="en-GB" sz="2800" dirty="0"/>
              <a:t>Booleans</a:t>
            </a:r>
          </a:p>
          <a:p>
            <a:pPr algn="ctr"/>
            <a:endParaRPr lang="en-GB" dirty="0"/>
          </a:p>
        </p:txBody>
      </p:sp>
      <p:sp>
        <p:nvSpPr>
          <p:cNvPr id="5" name="Rectangle 4">
            <a:extLst>
              <a:ext uri="{FF2B5EF4-FFF2-40B4-BE49-F238E27FC236}">
                <a16:creationId xmlns:a16="http://schemas.microsoft.com/office/drawing/2014/main" id="{CDD39D3B-600C-B42A-B135-1CBDA533CA87}"/>
              </a:ext>
            </a:extLst>
          </p:cNvPr>
          <p:cNvSpPr/>
          <p:nvPr/>
        </p:nvSpPr>
        <p:spPr>
          <a:xfrm>
            <a:off x="9191190" y="4244848"/>
            <a:ext cx="2818724" cy="226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0" i="0" dirty="0">
                <a:effectLst/>
                <a:latin typeface="Söhne"/>
              </a:rPr>
              <a:t>think of a variable as a container that holds a value</a:t>
            </a:r>
            <a:br>
              <a:rPr lang="en-GB" b="0" i="0" dirty="0">
                <a:effectLst/>
                <a:latin typeface="Söhne"/>
              </a:rPr>
            </a:br>
            <a:br>
              <a:rPr lang="en-GB" b="0" i="0" dirty="0">
                <a:effectLst/>
                <a:latin typeface="Söhne"/>
              </a:rPr>
            </a:br>
            <a:r>
              <a:rPr lang="en-GB" b="0" i="0" dirty="0">
                <a:effectLst/>
                <a:latin typeface="Söhne"/>
              </a:rPr>
              <a:t> like a box that holds an object.</a:t>
            </a:r>
            <a:endParaRPr lang="en-GB" dirty="0"/>
          </a:p>
        </p:txBody>
      </p:sp>
    </p:spTree>
    <p:extLst>
      <p:ext uri="{BB962C8B-B14F-4D97-AF65-F5344CB8AC3E}">
        <p14:creationId xmlns:p14="http://schemas.microsoft.com/office/powerpoint/2010/main" val="224784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B039-9EEF-9E0C-DB58-9FB9D28CB223}"/>
              </a:ext>
            </a:extLst>
          </p:cNvPr>
          <p:cNvSpPr>
            <a:spLocks noGrp="1"/>
          </p:cNvSpPr>
          <p:nvPr>
            <p:ph type="title"/>
          </p:nvPr>
        </p:nvSpPr>
        <p:spPr/>
        <p:txBody>
          <a:bodyPr/>
          <a:lstStyle/>
          <a:p>
            <a:r>
              <a:rPr lang="en-GB" dirty="0"/>
              <a:t>Different ways of declaring a variable</a:t>
            </a:r>
          </a:p>
        </p:txBody>
      </p:sp>
      <p:pic>
        <p:nvPicPr>
          <p:cNvPr id="6" name="Content Placeholder 5" descr="Text&#10;&#10;Description automatically generated">
            <a:extLst>
              <a:ext uri="{FF2B5EF4-FFF2-40B4-BE49-F238E27FC236}">
                <a16:creationId xmlns:a16="http://schemas.microsoft.com/office/drawing/2014/main" id="{A1881F82-7F2B-85D6-11F8-42E2D38D2D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2644" y="2784332"/>
            <a:ext cx="3340100" cy="520700"/>
          </a:xfrm>
        </p:spPr>
      </p:pic>
      <p:pic>
        <p:nvPicPr>
          <p:cNvPr id="8" name="Picture 7" descr="Text&#10;&#10;Description automatically generated">
            <a:extLst>
              <a:ext uri="{FF2B5EF4-FFF2-40B4-BE49-F238E27FC236}">
                <a16:creationId xmlns:a16="http://schemas.microsoft.com/office/drawing/2014/main" id="{51B0C8C9-F3D6-BEA9-99EC-FAB3D8EA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644" y="1911165"/>
            <a:ext cx="2667000" cy="508000"/>
          </a:xfrm>
          <a:prstGeom prst="rect">
            <a:avLst/>
          </a:prstGeom>
        </p:spPr>
      </p:pic>
      <p:sp>
        <p:nvSpPr>
          <p:cNvPr id="10" name="TextBox 9">
            <a:extLst>
              <a:ext uri="{FF2B5EF4-FFF2-40B4-BE49-F238E27FC236}">
                <a16:creationId xmlns:a16="http://schemas.microsoft.com/office/drawing/2014/main" id="{8CD60C2A-E632-81B7-8687-1CE3C0E6C8EE}"/>
              </a:ext>
            </a:extLst>
          </p:cNvPr>
          <p:cNvSpPr txBox="1"/>
          <p:nvPr/>
        </p:nvSpPr>
        <p:spPr>
          <a:xfrm>
            <a:off x="8494116" y="5112820"/>
            <a:ext cx="3965360" cy="646331"/>
          </a:xfrm>
          <a:prstGeom prst="rect">
            <a:avLst/>
          </a:prstGeom>
          <a:noFill/>
        </p:spPr>
        <p:txBody>
          <a:bodyPr wrap="square">
            <a:spAutoFit/>
          </a:bodyPr>
          <a:lstStyle/>
          <a:p>
            <a:pPr algn="l"/>
            <a:r>
              <a:rPr lang="en-GB" b="1" i="0" dirty="0">
                <a:effectLst/>
                <a:latin typeface="var(--font-family-heading-lesson-markdown)"/>
              </a:rPr>
              <a:t>:=   symbol for short </a:t>
            </a:r>
            <a:br>
              <a:rPr lang="en-GB" b="1" i="0" dirty="0">
                <a:effectLst/>
                <a:latin typeface="var(--font-family-heading-lesson-markdown)"/>
              </a:rPr>
            </a:br>
            <a:r>
              <a:rPr lang="en-GB" b="1" i="0" dirty="0">
                <a:effectLst/>
                <a:latin typeface="var(--font-family-heading-lesson-markdown)"/>
              </a:rPr>
              <a:t>      way of declaring </a:t>
            </a:r>
          </a:p>
        </p:txBody>
      </p:sp>
      <p:pic>
        <p:nvPicPr>
          <p:cNvPr id="12" name="Picture 11" descr="Text&#10;&#10;Description automatically generated">
            <a:extLst>
              <a:ext uri="{FF2B5EF4-FFF2-40B4-BE49-F238E27FC236}">
                <a16:creationId xmlns:a16="http://schemas.microsoft.com/office/drawing/2014/main" id="{D5F3BA8F-5D06-2494-6431-0EC428FC4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215" y="5112820"/>
            <a:ext cx="3314700" cy="723900"/>
          </a:xfrm>
          <a:prstGeom prst="rect">
            <a:avLst/>
          </a:prstGeom>
        </p:spPr>
      </p:pic>
      <p:sp>
        <p:nvSpPr>
          <p:cNvPr id="3" name="TextBox 2">
            <a:extLst>
              <a:ext uri="{FF2B5EF4-FFF2-40B4-BE49-F238E27FC236}">
                <a16:creationId xmlns:a16="http://schemas.microsoft.com/office/drawing/2014/main" id="{4D83B424-6782-3C17-2A9E-AB01687C3774}"/>
              </a:ext>
            </a:extLst>
          </p:cNvPr>
          <p:cNvSpPr txBox="1"/>
          <p:nvPr/>
        </p:nvSpPr>
        <p:spPr>
          <a:xfrm>
            <a:off x="1024128" y="2298631"/>
            <a:ext cx="1936107" cy="369332"/>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GB" dirty="0"/>
              <a:t>Explicit declaration</a:t>
            </a:r>
          </a:p>
        </p:txBody>
      </p:sp>
      <p:sp>
        <p:nvSpPr>
          <p:cNvPr id="5" name="TextBox 4">
            <a:extLst>
              <a:ext uri="{FF2B5EF4-FFF2-40B4-BE49-F238E27FC236}">
                <a16:creationId xmlns:a16="http://schemas.microsoft.com/office/drawing/2014/main" id="{757F130B-F706-EA95-EE2C-78B187DC5BF0}"/>
              </a:ext>
            </a:extLst>
          </p:cNvPr>
          <p:cNvSpPr txBox="1"/>
          <p:nvPr/>
        </p:nvSpPr>
        <p:spPr>
          <a:xfrm>
            <a:off x="1024128" y="5200650"/>
            <a:ext cx="1924886"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GB" dirty="0"/>
              <a:t>Implicit declaration</a:t>
            </a:r>
          </a:p>
        </p:txBody>
      </p:sp>
      <p:cxnSp>
        <p:nvCxnSpPr>
          <p:cNvPr id="11" name="Straight Arrow Connector 10">
            <a:extLst>
              <a:ext uri="{FF2B5EF4-FFF2-40B4-BE49-F238E27FC236}">
                <a16:creationId xmlns:a16="http://schemas.microsoft.com/office/drawing/2014/main" id="{3A9E0CB9-F2A4-2812-4BD8-30CAFF11F583}"/>
              </a:ext>
            </a:extLst>
          </p:cNvPr>
          <p:cNvCxnSpPr/>
          <p:nvPr/>
        </p:nvCxnSpPr>
        <p:spPr>
          <a:xfrm flipV="1">
            <a:off x="2960235" y="2084832"/>
            <a:ext cx="1292409" cy="21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1C9CE5-BE85-A926-B20C-9CB0620B6A35}"/>
              </a:ext>
            </a:extLst>
          </p:cNvPr>
          <p:cNvCxnSpPr>
            <a:cxnSpLocks/>
          </p:cNvCxnSpPr>
          <p:nvPr/>
        </p:nvCxnSpPr>
        <p:spPr>
          <a:xfrm>
            <a:off x="2866021" y="2621412"/>
            <a:ext cx="1480838" cy="3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24C8C5-EFEA-5E95-23EB-5193392B8E1B}"/>
              </a:ext>
            </a:extLst>
          </p:cNvPr>
          <p:cNvCxnSpPr>
            <a:cxnSpLocks/>
          </p:cNvCxnSpPr>
          <p:nvPr/>
        </p:nvCxnSpPr>
        <p:spPr>
          <a:xfrm>
            <a:off x="2771806" y="5435985"/>
            <a:ext cx="1292409" cy="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00D11AF-A352-4A80-0A00-7A665DC27FC5}"/>
              </a:ext>
            </a:extLst>
          </p:cNvPr>
          <p:cNvSpPr txBox="1"/>
          <p:nvPr/>
        </p:nvSpPr>
        <p:spPr>
          <a:xfrm>
            <a:off x="8494116" y="3440091"/>
            <a:ext cx="3541482" cy="1200329"/>
          </a:xfrm>
          <a:prstGeom prst="rect">
            <a:avLst/>
          </a:prstGeom>
          <a:noFill/>
        </p:spPr>
        <p:txBody>
          <a:bodyPr wrap="none" rtlCol="0">
            <a:spAutoFit/>
          </a:bodyPr>
          <a:lstStyle/>
          <a:p>
            <a:r>
              <a:rPr lang="en-GB" dirty="0"/>
              <a:t>When declaring a variable</a:t>
            </a:r>
            <a:br>
              <a:rPr lang="en-GB" dirty="0"/>
            </a:br>
            <a:r>
              <a:rPr lang="en-GB" dirty="0"/>
              <a:t>without </a:t>
            </a:r>
            <a:r>
              <a:rPr lang="en-GB" dirty="0" err="1"/>
              <a:t>specifiying</a:t>
            </a:r>
            <a:r>
              <a:rPr lang="en-GB" dirty="0"/>
              <a:t> a specific type</a:t>
            </a:r>
            <a:br>
              <a:rPr lang="en-GB" dirty="0"/>
            </a:br>
            <a:r>
              <a:rPr lang="en-GB" dirty="0"/>
              <a:t>the variable’s type is inferred by the</a:t>
            </a:r>
            <a:br>
              <a:rPr lang="en-GB" dirty="0"/>
            </a:br>
            <a:r>
              <a:rPr lang="en-GB" dirty="0"/>
              <a:t>value on the right hand side.</a:t>
            </a:r>
          </a:p>
        </p:txBody>
      </p:sp>
      <p:sp>
        <p:nvSpPr>
          <p:cNvPr id="4" name="TextBox 3">
            <a:extLst>
              <a:ext uri="{FF2B5EF4-FFF2-40B4-BE49-F238E27FC236}">
                <a16:creationId xmlns:a16="http://schemas.microsoft.com/office/drawing/2014/main" id="{51E31091-B032-1B88-0029-F4AF8B184C1F}"/>
              </a:ext>
            </a:extLst>
          </p:cNvPr>
          <p:cNvSpPr txBox="1"/>
          <p:nvPr/>
        </p:nvSpPr>
        <p:spPr>
          <a:xfrm>
            <a:off x="8494116" y="2049833"/>
            <a:ext cx="3167214" cy="369332"/>
          </a:xfrm>
          <a:prstGeom prst="rect">
            <a:avLst/>
          </a:prstGeom>
          <a:noFill/>
        </p:spPr>
        <p:txBody>
          <a:bodyPr wrap="none" rtlCol="0">
            <a:spAutoFit/>
          </a:bodyPr>
          <a:lstStyle/>
          <a:p>
            <a:r>
              <a:rPr lang="en-GB" dirty="0"/>
              <a:t>Declared using the </a:t>
            </a:r>
            <a:r>
              <a:rPr lang="en-GB" b="1" dirty="0"/>
              <a:t>var</a:t>
            </a:r>
            <a:r>
              <a:rPr lang="en-GB" dirty="0"/>
              <a:t> key word</a:t>
            </a:r>
          </a:p>
        </p:txBody>
      </p:sp>
    </p:spTree>
    <p:extLst>
      <p:ext uri="{BB962C8B-B14F-4D97-AF65-F5344CB8AC3E}">
        <p14:creationId xmlns:p14="http://schemas.microsoft.com/office/powerpoint/2010/main" val="194302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DC4F2AD-3670-6FF2-4C2C-A70136C9EB76}"/>
              </a:ext>
            </a:extLst>
          </p:cNvPr>
          <p:cNvGraphicFramePr>
            <a:graphicFrameLocks noGrp="1"/>
          </p:cNvGraphicFramePr>
          <p:nvPr>
            <p:extLst>
              <p:ext uri="{D42A27DB-BD31-4B8C-83A1-F6EECF244321}">
                <p14:modId xmlns:p14="http://schemas.microsoft.com/office/powerpoint/2010/main" val="4035417390"/>
              </p:ext>
            </p:extLst>
          </p:nvPr>
        </p:nvGraphicFramePr>
        <p:xfrm>
          <a:off x="1550225" y="1912620"/>
          <a:ext cx="9463214" cy="3492498"/>
        </p:xfrm>
        <a:graphic>
          <a:graphicData uri="http://schemas.openxmlformats.org/drawingml/2006/table">
            <a:tbl>
              <a:tblPr firstRow="1" bandRow="1">
                <a:tableStyleId>{5C22544A-7EE6-4342-B048-85BDC9FD1C3A}</a:tableStyleId>
              </a:tblPr>
              <a:tblGrid>
                <a:gridCol w="1330833">
                  <a:extLst>
                    <a:ext uri="{9D8B030D-6E8A-4147-A177-3AD203B41FA5}">
                      <a16:colId xmlns:a16="http://schemas.microsoft.com/office/drawing/2014/main" val="1273324147"/>
                    </a:ext>
                  </a:extLst>
                </a:gridCol>
                <a:gridCol w="5121627">
                  <a:extLst>
                    <a:ext uri="{9D8B030D-6E8A-4147-A177-3AD203B41FA5}">
                      <a16:colId xmlns:a16="http://schemas.microsoft.com/office/drawing/2014/main" val="1709117794"/>
                    </a:ext>
                  </a:extLst>
                </a:gridCol>
                <a:gridCol w="3010754">
                  <a:extLst>
                    <a:ext uri="{9D8B030D-6E8A-4147-A177-3AD203B41FA5}">
                      <a16:colId xmlns:a16="http://schemas.microsoft.com/office/drawing/2014/main" val="3057514694"/>
                    </a:ext>
                  </a:extLst>
                </a:gridCol>
              </a:tblGrid>
              <a:tr h="512520">
                <a:tc>
                  <a:txBody>
                    <a:bodyPr/>
                    <a:lstStyle/>
                    <a:p>
                      <a:r>
                        <a:rPr lang="en-GB" dirty="0"/>
                        <a:t>Data Type</a:t>
                      </a:r>
                    </a:p>
                  </a:txBody>
                  <a:tcPr/>
                </a:tc>
                <a:tc>
                  <a:txBody>
                    <a:bodyPr/>
                    <a:lstStyle/>
                    <a:p>
                      <a:r>
                        <a:rPr lang="en-GB"/>
                        <a:t>Description</a:t>
                      </a:r>
                    </a:p>
                  </a:txBody>
                  <a:tcPr/>
                </a:tc>
                <a:tc>
                  <a:txBody>
                    <a:bodyPr/>
                    <a:lstStyle/>
                    <a:p>
                      <a:r>
                        <a:rPr lang="en-GB" dirty="0"/>
                        <a:t>Example</a:t>
                      </a:r>
                    </a:p>
                  </a:txBody>
                  <a:tcPr/>
                </a:tc>
                <a:extLst>
                  <a:ext uri="{0D108BD9-81ED-4DB2-BD59-A6C34878D82A}">
                    <a16:rowId xmlns:a16="http://schemas.microsoft.com/office/drawing/2014/main" val="4038566279"/>
                  </a:ext>
                </a:extLst>
              </a:tr>
              <a:tr h="512520">
                <a:tc>
                  <a:txBody>
                    <a:bodyPr/>
                    <a:lstStyle/>
                    <a:p>
                      <a:r>
                        <a:rPr lang="en-GB"/>
                        <a:t>string</a:t>
                      </a:r>
                    </a:p>
                  </a:txBody>
                  <a:tcPr/>
                </a:tc>
                <a:tc>
                  <a:txBody>
                    <a:bodyPr/>
                    <a:lstStyle/>
                    <a:p>
                      <a:r>
                        <a:rPr lang="en-GB"/>
                        <a:t>A string of characters </a:t>
                      </a:r>
                    </a:p>
                  </a:txBody>
                  <a:tcPr/>
                </a:tc>
                <a:tc>
                  <a:txBody>
                    <a:bodyPr/>
                    <a:lstStyle/>
                    <a:p>
                      <a:r>
                        <a:rPr lang="en-GB"/>
                        <a:t>var message = “Hi there”</a:t>
                      </a:r>
                    </a:p>
                  </a:txBody>
                  <a:tcPr/>
                </a:tc>
                <a:extLst>
                  <a:ext uri="{0D108BD9-81ED-4DB2-BD59-A6C34878D82A}">
                    <a16:rowId xmlns:a16="http://schemas.microsoft.com/office/drawing/2014/main" val="3800392194"/>
                  </a:ext>
                </a:extLst>
              </a:tr>
              <a:tr h="512520">
                <a:tc>
                  <a:txBody>
                    <a:bodyPr/>
                    <a:lstStyle/>
                    <a:p>
                      <a:r>
                        <a:rPr lang="en-GB"/>
                        <a:t>Int</a:t>
                      </a:r>
                    </a:p>
                  </a:txBody>
                  <a:tcPr/>
                </a:tc>
                <a:tc>
                  <a:txBody>
                    <a:bodyPr/>
                    <a:lstStyle/>
                    <a:p>
                      <a:r>
                        <a:rPr lang="en-GB"/>
                        <a:t>A whole number</a:t>
                      </a:r>
                    </a:p>
                  </a:txBody>
                  <a:tcPr/>
                </a:tc>
                <a:tc>
                  <a:txBody>
                    <a:bodyPr/>
                    <a:lstStyle/>
                    <a:p>
                      <a:r>
                        <a:rPr lang="en-GB" dirty="0"/>
                        <a:t>var cars = 12</a:t>
                      </a:r>
                    </a:p>
                  </a:txBody>
                  <a:tcPr/>
                </a:tc>
                <a:extLst>
                  <a:ext uri="{0D108BD9-81ED-4DB2-BD59-A6C34878D82A}">
                    <a16:rowId xmlns:a16="http://schemas.microsoft.com/office/drawing/2014/main" val="2716348251"/>
                  </a:ext>
                </a:extLst>
              </a:tr>
              <a:tr h="512520">
                <a:tc>
                  <a:txBody>
                    <a:bodyPr/>
                    <a:lstStyle/>
                    <a:p>
                      <a:r>
                        <a:rPr lang="en-GB"/>
                        <a:t>bool</a:t>
                      </a:r>
                    </a:p>
                  </a:txBody>
                  <a:tcPr/>
                </a:tc>
                <a:tc>
                  <a:txBody>
                    <a:bodyPr/>
                    <a:lstStyle/>
                    <a:p>
                      <a:r>
                        <a:rPr lang="en-GB" dirty="0"/>
                        <a:t>A true or false value</a:t>
                      </a:r>
                    </a:p>
                  </a:txBody>
                  <a:tcPr/>
                </a:tc>
                <a:tc>
                  <a:txBody>
                    <a:bodyPr/>
                    <a:lstStyle/>
                    <a:p>
                      <a:r>
                        <a:rPr lang="en-GB"/>
                        <a:t>var </a:t>
                      </a:r>
                      <a:r>
                        <a:rPr lang="en-GB" err="1"/>
                        <a:t>isEmpty</a:t>
                      </a:r>
                      <a:r>
                        <a:rPr lang="en-GB"/>
                        <a:t> = false </a:t>
                      </a:r>
                    </a:p>
                  </a:txBody>
                  <a:tcPr/>
                </a:tc>
                <a:extLst>
                  <a:ext uri="{0D108BD9-81ED-4DB2-BD59-A6C34878D82A}">
                    <a16:rowId xmlns:a16="http://schemas.microsoft.com/office/drawing/2014/main" val="1634896620"/>
                  </a:ext>
                </a:extLst>
              </a:tr>
              <a:tr h="512520">
                <a:tc>
                  <a:txBody>
                    <a:bodyPr/>
                    <a:lstStyle/>
                    <a:p>
                      <a:r>
                        <a:rPr lang="en-GB" dirty="0"/>
                        <a:t>rune</a:t>
                      </a:r>
                    </a:p>
                  </a:txBody>
                  <a:tcPr/>
                </a:tc>
                <a:tc>
                  <a:txBody>
                    <a:bodyPr/>
                    <a:lstStyle/>
                    <a:p>
                      <a:r>
                        <a:rPr lang="en-GB" dirty="0"/>
                        <a:t>a single character, a Unicode point</a:t>
                      </a:r>
                    </a:p>
                  </a:txBody>
                  <a:tcPr/>
                </a:tc>
                <a:tc>
                  <a:txBody>
                    <a:bodyPr/>
                    <a:lstStyle/>
                    <a:p>
                      <a:r>
                        <a:rPr lang="en-GB" sz="1800" b="0" i="0" kern="1200" dirty="0">
                          <a:solidFill>
                            <a:schemeClr val="dk1"/>
                          </a:solidFill>
                          <a:effectLst/>
                          <a:latin typeface="+mn-lt"/>
                          <a:ea typeface="+mn-ea"/>
                          <a:cs typeface="+mn-cs"/>
                        </a:rPr>
                        <a:t>var r rune = '</a:t>
                      </a:r>
                      <a:r>
                        <a:rPr lang="ja-JP" altLang="en-US" sz="1800" b="0" i="0" kern="1200">
                          <a:solidFill>
                            <a:schemeClr val="dk1"/>
                          </a:solidFill>
                          <a:effectLst/>
                          <a:latin typeface="+mn-lt"/>
                          <a:ea typeface="+mn-ea"/>
                          <a:cs typeface="+mn-cs"/>
                        </a:rPr>
                        <a:t>你</a:t>
                      </a:r>
                      <a:r>
                        <a:rPr lang="en-US" altLang="ja-JP" sz="1800" b="0" i="0" kern="1200" dirty="0">
                          <a:solidFill>
                            <a:schemeClr val="dk1"/>
                          </a:solidFill>
                          <a:effectLst/>
                          <a:latin typeface="+mn-lt"/>
                          <a:ea typeface="+mn-ea"/>
                          <a:cs typeface="+mn-cs"/>
                        </a:rPr>
                        <a:t>'</a:t>
                      </a:r>
                      <a:endParaRPr lang="en-GB" dirty="0"/>
                    </a:p>
                  </a:txBody>
                  <a:tcPr/>
                </a:tc>
                <a:extLst>
                  <a:ext uri="{0D108BD9-81ED-4DB2-BD59-A6C34878D82A}">
                    <a16:rowId xmlns:a16="http://schemas.microsoft.com/office/drawing/2014/main" val="1642375162"/>
                  </a:ext>
                </a:extLst>
              </a:tr>
              <a:tr h="929898">
                <a:tc>
                  <a:txBody>
                    <a:bodyPr/>
                    <a:lstStyle/>
                    <a:p>
                      <a:r>
                        <a:rPr lang="en-GB" dirty="0"/>
                        <a:t>byte</a:t>
                      </a:r>
                    </a:p>
                  </a:txBody>
                  <a:tcPr/>
                </a:tc>
                <a:tc>
                  <a:txBody>
                    <a:bodyPr/>
                    <a:lstStyle/>
                    <a:p>
                      <a:r>
                        <a:rPr lang="en-GB" dirty="0"/>
                        <a:t>a single character, from ASCII table</a:t>
                      </a:r>
                    </a:p>
                  </a:txBody>
                  <a:tcPr/>
                </a:tc>
                <a:tc>
                  <a:txBody>
                    <a:bodyPr/>
                    <a:lstStyle/>
                    <a:p>
                      <a:r>
                        <a:rPr lang="en-GB" sz="1800" b="0" i="0" kern="1200" dirty="0">
                          <a:solidFill>
                            <a:schemeClr val="dk1"/>
                          </a:solidFill>
                          <a:effectLst/>
                          <a:latin typeface="+mn-lt"/>
                          <a:ea typeface="+mn-ea"/>
                          <a:cs typeface="+mn-cs"/>
                        </a:rPr>
                        <a:t>var b byte = 'A'</a:t>
                      </a:r>
                      <a:endParaRPr lang="en-GB" dirty="0"/>
                    </a:p>
                  </a:txBody>
                  <a:tcPr/>
                </a:tc>
                <a:extLst>
                  <a:ext uri="{0D108BD9-81ED-4DB2-BD59-A6C34878D82A}">
                    <a16:rowId xmlns:a16="http://schemas.microsoft.com/office/drawing/2014/main" val="810795951"/>
                  </a:ext>
                </a:extLst>
              </a:tr>
            </a:tbl>
          </a:graphicData>
        </a:graphic>
      </p:graphicFrame>
    </p:spTree>
    <p:extLst>
      <p:ext uri="{BB962C8B-B14F-4D97-AF65-F5344CB8AC3E}">
        <p14:creationId xmlns:p14="http://schemas.microsoft.com/office/powerpoint/2010/main" val="68323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EFC69-DD03-D0E4-F92B-9F4F78A2E902}"/>
              </a:ext>
            </a:extLst>
          </p:cNvPr>
          <p:cNvSpPr>
            <a:spLocks noGrp="1"/>
          </p:cNvSpPr>
          <p:nvPr>
            <p:ph idx="1"/>
          </p:nvPr>
        </p:nvSpPr>
        <p:spPr>
          <a:xfrm>
            <a:off x="1024129" y="1417320"/>
            <a:ext cx="9720073" cy="4023360"/>
          </a:xfrm>
        </p:spPr>
        <p:txBody>
          <a:bodyPr/>
          <a:lstStyle/>
          <a:p>
            <a:r>
              <a:rPr lang="en-GB" dirty="0"/>
              <a:t>When you manipulate a string in a Go program, you are effectively operating on the sequence of runes that make up the string.</a:t>
            </a:r>
          </a:p>
          <a:p>
            <a:endParaRPr lang="en-GB" dirty="0"/>
          </a:p>
          <a:p>
            <a:r>
              <a:rPr lang="en-GB" dirty="0"/>
              <a:t>A rune represents a Unicode code point, which is an integer value that corresponds to a particular character or symbol.</a:t>
            </a:r>
          </a:p>
          <a:p>
            <a:endParaRPr lang="en-GB" dirty="0"/>
          </a:p>
          <a:p>
            <a:r>
              <a:rPr lang="en-GB" dirty="0"/>
              <a:t> Runes allow for the representation of characters and symbols from many different writing systems and languages.</a:t>
            </a:r>
          </a:p>
        </p:txBody>
      </p:sp>
      <p:sp>
        <p:nvSpPr>
          <p:cNvPr id="4" name="Date Placeholder 3">
            <a:extLst>
              <a:ext uri="{FF2B5EF4-FFF2-40B4-BE49-F238E27FC236}">
                <a16:creationId xmlns:a16="http://schemas.microsoft.com/office/drawing/2014/main" id="{415579DC-F7A7-5B35-9824-E67A04192844}"/>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732594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6700B-4C74-40F8-93C6-AECBF75CB6F9}"/>
              </a:ext>
            </a:extLst>
          </p:cNvPr>
          <p:cNvSpPr>
            <a:spLocks noGrp="1"/>
          </p:cNvSpPr>
          <p:nvPr>
            <p:ph idx="1"/>
          </p:nvPr>
        </p:nvSpPr>
        <p:spPr>
          <a:xfrm>
            <a:off x="1389888" y="1615440"/>
            <a:ext cx="9720073" cy="4023360"/>
          </a:xfrm>
        </p:spPr>
        <p:txBody>
          <a:bodyPr/>
          <a:lstStyle/>
          <a:p>
            <a:r>
              <a:rPr lang="en-GB" dirty="0"/>
              <a:t>Variables that are not set to a value, are given their zero value</a:t>
            </a:r>
          </a:p>
          <a:p>
            <a:endParaRPr lang="en-GB" dirty="0"/>
          </a:p>
          <a:p>
            <a:r>
              <a:rPr lang="en-GB" dirty="0"/>
              <a:t>0 for numeric. Types</a:t>
            </a:r>
          </a:p>
          <a:p>
            <a:r>
              <a:rPr lang="en-GB" dirty="0"/>
              <a:t>False for Boolean type</a:t>
            </a:r>
          </a:p>
          <a:p>
            <a:r>
              <a:rPr lang="en-GB" dirty="0"/>
              <a:t>“” (empty string) for strings</a:t>
            </a:r>
          </a:p>
          <a:p>
            <a:endParaRPr lang="en-GB" dirty="0"/>
          </a:p>
        </p:txBody>
      </p:sp>
      <p:sp>
        <p:nvSpPr>
          <p:cNvPr id="4" name="Date Placeholder 3">
            <a:extLst>
              <a:ext uri="{FF2B5EF4-FFF2-40B4-BE49-F238E27FC236}">
                <a16:creationId xmlns:a16="http://schemas.microsoft.com/office/drawing/2014/main" id="{93CD727C-F8DC-1485-3DE9-3E1559D5D90A}"/>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1436817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BC378-084D-0B1C-1729-9E0055A8312D}"/>
              </a:ext>
            </a:extLst>
          </p:cNvPr>
          <p:cNvSpPr>
            <a:spLocks noGrp="1"/>
          </p:cNvSpPr>
          <p:nvPr>
            <p:ph type="title"/>
          </p:nvPr>
        </p:nvSpPr>
        <p:spPr/>
        <p:txBody>
          <a:bodyPr/>
          <a:lstStyle/>
          <a:p>
            <a:r>
              <a:rPr lang="en-GB" dirty="0"/>
              <a:t>When naming a variable</a:t>
            </a:r>
          </a:p>
        </p:txBody>
      </p:sp>
      <p:graphicFrame>
        <p:nvGraphicFramePr>
          <p:cNvPr id="5" name="Table 5">
            <a:extLst>
              <a:ext uri="{FF2B5EF4-FFF2-40B4-BE49-F238E27FC236}">
                <a16:creationId xmlns:a16="http://schemas.microsoft.com/office/drawing/2014/main" id="{1D358E19-3019-0C86-A502-E8937B3D529A}"/>
              </a:ext>
            </a:extLst>
          </p:cNvPr>
          <p:cNvGraphicFramePr>
            <a:graphicFrameLocks noGrp="1"/>
          </p:cNvGraphicFramePr>
          <p:nvPr>
            <p:ph idx="1"/>
            <p:extLst>
              <p:ext uri="{D42A27DB-BD31-4B8C-83A1-F6EECF244321}">
                <p14:modId xmlns:p14="http://schemas.microsoft.com/office/powerpoint/2010/main" val="2304852947"/>
              </p:ext>
            </p:extLst>
          </p:nvPr>
        </p:nvGraphicFramePr>
        <p:xfrm>
          <a:off x="1023938" y="2286000"/>
          <a:ext cx="9720262" cy="4022725"/>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1256260349"/>
                    </a:ext>
                  </a:extLst>
                </a:gridCol>
                <a:gridCol w="4860131">
                  <a:extLst>
                    <a:ext uri="{9D8B030D-6E8A-4147-A177-3AD203B41FA5}">
                      <a16:colId xmlns:a16="http://schemas.microsoft.com/office/drawing/2014/main" val="4137776806"/>
                    </a:ext>
                  </a:extLst>
                </a:gridCol>
              </a:tblGrid>
              <a:tr h="370840">
                <a:tc>
                  <a:txBody>
                    <a:bodyPr/>
                    <a:lstStyle/>
                    <a:p>
                      <a:r>
                        <a:rPr lang="en-GB" dirty="0"/>
                        <a:t>Rule</a:t>
                      </a:r>
                    </a:p>
                  </a:txBody>
                  <a:tcPr/>
                </a:tc>
                <a:tc>
                  <a:txBody>
                    <a:bodyPr/>
                    <a:lstStyle/>
                    <a:p>
                      <a:r>
                        <a:rPr lang="en-GB" dirty="0"/>
                        <a:t>Example</a:t>
                      </a:r>
                    </a:p>
                  </a:txBody>
                  <a:tcPr/>
                </a:tc>
                <a:extLst>
                  <a:ext uri="{0D108BD9-81ED-4DB2-BD59-A6C34878D82A}">
                    <a16:rowId xmlns:a16="http://schemas.microsoft.com/office/drawing/2014/main" val="3814030425"/>
                  </a:ext>
                </a:extLst>
              </a:tr>
              <a:tr h="370840">
                <a:tc>
                  <a:txBody>
                    <a:bodyPr/>
                    <a:lstStyle/>
                    <a:p>
                      <a:r>
                        <a:rPr lang="en-GB" dirty="0"/>
                        <a:t>CANNOT be a key word</a:t>
                      </a:r>
                    </a:p>
                  </a:txBody>
                  <a:tcPr/>
                </a:tc>
                <a:tc>
                  <a:txBody>
                    <a:bodyPr/>
                    <a:lstStyle/>
                    <a:p>
                      <a:r>
                        <a:rPr lang="en-GB" dirty="0"/>
                        <a:t>break,  continue,  </a:t>
                      </a:r>
                      <a:r>
                        <a:rPr lang="en-GB" dirty="0" err="1"/>
                        <a:t>func</a:t>
                      </a:r>
                      <a:r>
                        <a:rPr lang="en-GB" dirty="0"/>
                        <a:t> , main</a:t>
                      </a:r>
                    </a:p>
                  </a:txBody>
                  <a:tcPr/>
                </a:tc>
                <a:extLst>
                  <a:ext uri="{0D108BD9-81ED-4DB2-BD59-A6C34878D82A}">
                    <a16:rowId xmlns:a16="http://schemas.microsoft.com/office/drawing/2014/main" val="2241945309"/>
                  </a:ext>
                </a:extLst>
              </a:tr>
              <a:tr h="370840">
                <a:tc>
                  <a:txBody>
                    <a:bodyPr/>
                    <a:lstStyle/>
                    <a:p>
                      <a:r>
                        <a:rPr lang="en-GB"/>
                        <a:t>CANNOT contain arithmetic operators</a:t>
                      </a:r>
                    </a:p>
                  </a:txBody>
                  <a:tcPr/>
                </a:tc>
                <a:tc>
                  <a:txBody>
                    <a:bodyPr/>
                    <a:lstStyle/>
                    <a:p>
                      <a:r>
                        <a:rPr lang="en-GB" dirty="0" err="1"/>
                        <a:t>a+b%c</a:t>
                      </a:r>
                      <a:endParaRPr lang="en-GB" dirty="0"/>
                    </a:p>
                  </a:txBody>
                  <a:tcPr/>
                </a:tc>
                <a:extLst>
                  <a:ext uri="{0D108BD9-81ED-4DB2-BD59-A6C34878D82A}">
                    <a16:rowId xmlns:a16="http://schemas.microsoft.com/office/drawing/2014/main" val="1841557068"/>
                  </a:ext>
                </a:extLst>
              </a:tr>
              <a:tr h="370840">
                <a:tc>
                  <a:txBody>
                    <a:bodyPr/>
                    <a:lstStyle/>
                    <a:p>
                      <a:r>
                        <a:rPr lang="en-GB"/>
                        <a:t>CANNOT contain punctuation/special characters</a:t>
                      </a:r>
                    </a:p>
                  </a:txBody>
                  <a:tcPr/>
                </a:tc>
                <a:tc>
                  <a:txBody>
                    <a:bodyPr/>
                    <a:lstStyle/>
                    <a:p>
                      <a:r>
                        <a:rPr lang="en-GB"/>
                        <a:t>&amp;%$*£,!</a:t>
                      </a:r>
                    </a:p>
                  </a:txBody>
                  <a:tcPr/>
                </a:tc>
                <a:extLst>
                  <a:ext uri="{0D108BD9-81ED-4DB2-BD59-A6C34878D82A}">
                    <a16:rowId xmlns:a16="http://schemas.microsoft.com/office/drawing/2014/main" val="2631400221"/>
                  </a:ext>
                </a:extLst>
              </a:tr>
              <a:tr h="370840">
                <a:tc>
                  <a:txBody>
                    <a:bodyPr/>
                    <a:lstStyle/>
                    <a:p>
                      <a:r>
                        <a:rPr lang="en-GB"/>
                        <a:t>CANNOT contain spaces (only underscores)</a:t>
                      </a:r>
                    </a:p>
                  </a:txBody>
                  <a:tcPr/>
                </a:tc>
                <a:tc>
                  <a:txBody>
                    <a:bodyPr/>
                    <a:lstStyle/>
                    <a:p>
                      <a:r>
                        <a:rPr lang="en-GB" err="1"/>
                        <a:t>my_msg</a:t>
                      </a:r>
                      <a:endParaRPr lang="en-GB"/>
                    </a:p>
                  </a:txBody>
                  <a:tcPr/>
                </a:tc>
                <a:extLst>
                  <a:ext uri="{0D108BD9-81ED-4DB2-BD59-A6C34878D82A}">
                    <a16:rowId xmlns:a16="http://schemas.microsoft.com/office/drawing/2014/main" val="687136753"/>
                  </a:ext>
                </a:extLst>
              </a:tr>
              <a:tr h="370840">
                <a:tc>
                  <a:txBody>
                    <a:bodyPr/>
                    <a:lstStyle/>
                    <a:p>
                      <a:r>
                        <a:rPr lang="en-GB"/>
                        <a:t>MUST start with a letter</a:t>
                      </a:r>
                    </a:p>
                  </a:txBody>
                  <a:tcPr/>
                </a:tc>
                <a:tc>
                  <a:txBody>
                    <a:bodyPr/>
                    <a:lstStyle/>
                    <a:p>
                      <a:r>
                        <a:rPr lang="en-GB" dirty="0" err="1"/>
                        <a:t>msg</a:t>
                      </a:r>
                      <a:endParaRPr lang="en-GB" dirty="0"/>
                    </a:p>
                  </a:txBody>
                  <a:tcPr/>
                </a:tc>
                <a:extLst>
                  <a:ext uri="{0D108BD9-81ED-4DB2-BD59-A6C34878D82A}">
                    <a16:rowId xmlns:a16="http://schemas.microsoft.com/office/drawing/2014/main" val="1982520806"/>
                  </a:ext>
                </a:extLst>
              </a:tr>
              <a:tr h="370840">
                <a:tc>
                  <a:txBody>
                    <a:bodyPr/>
                    <a:lstStyle/>
                    <a:p>
                      <a:r>
                        <a:rPr lang="en-GB"/>
                        <a:t>CAN contain numbers elsewhere</a:t>
                      </a:r>
                    </a:p>
                  </a:txBody>
                  <a:tcPr/>
                </a:tc>
                <a:tc>
                  <a:txBody>
                    <a:bodyPr/>
                    <a:lstStyle/>
                    <a:p>
                      <a:r>
                        <a:rPr lang="en-GB"/>
                        <a:t>msg1</a:t>
                      </a:r>
                    </a:p>
                  </a:txBody>
                  <a:tcPr/>
                </a:tc>
                <a:extLst>
                  <a:ext uri="{0D108BD9-81ED-4DB2-BD59-A6C34878D82A}">
                    <a16:rowId xmlns:a16="http://schemas.microsoft.com/office/drawing/2014/main" val="469455536"/>
                  </a:ext>
                </a:extLst>
              </a:tr>
              <a:tr h="370840">
                <a:tc>
                  <a:txBody>
                    <a:bodyPr/>
                    <a:lstStyle/>
                    <a:p>
                      <a:r>
                        <a:rPr lang="en-GB"/>
                        <a:t>CAN contain mixed case</a:t>
                      </a:r>
                    </a:p>
                  </a:txBody>
                  <a:tcPr/>
                </a:tc>
                <a:tc>
                  <a:txBody>
                    <a:bodyPr/>
                    <a:lstStyle/>
                    <a:p>
                      <a:r>
                        <a:rPr lang="en-GB" dirty="0"/>
                        <a:t>camelCase</a:t>
                      </a:r>
                    </a:p>
                  </a:txBody>
                  <a:tcPr/>
                </a:tc>
                <a:extLst>
                  <a:ext uri="{0D108BD9-81ED-4DB2-BD59-A6C34878D82A}">
                    <a16:rowId xmlns:a16="http://schemas.microsoft.com/office/drawing/2014/main" val="2724673363"/>
                  </a:ext>
                </a:extLst>
              </a:tr>
            </a:tbl>
          </a:graphicData>
        </a:graphic>
      </p:graphicFrame>
    </p:spTree>
    <p:extLst>
      <p:ext uri="{BB962C8B-B14F-4D97-AF65-F5344CB8AC3E}">
        <p14:creationId xmlns:p14="http://schemas.microsoft.com/office/powerpoint/2010/main" val="110224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38F9-A997-AC50-891A-9EE2A20438EC}"/>
              </a:ext>
            </a:extLst>
          </p:cNvPr>
          <p:cNvSpPr>
            <a:spLocks noGrp="1"/>
          </p:cNvSpPr>
          <p:nvPr>
            <p:ph type="title"/>
          </p:nvPr>
        </p:nvSpPr>
        <p:spPr/>
        <p:txBody>
          <a:bodyPr/>
          <a:lstStyle/>
          <a:p>
            <a:r>
              <a:rPr lang="en-GB"/>
              <a:t>Quiz on Variables</a:t>
            </a:r>
          </a:p>
        </p:txBody>
      </p:sp>
      <p:sp>
        <p:nvSpPr>
          <p:cNvPr id="3" name="Content Placeholder 2">
            <a:extLst>
              <a:ext uri="{FF2B5EF4-FFF2-40B4-BE49-F238E27FC236}">
                <a16:creationId xmlns:a16="http://schemas.microsoft.com/office/drawing/2014/main" id="{1451A1F2-0C47-9088-059E-8CA49F451C7B}"/>
              </a:ext>
            </a:extLst>
          </p:cNvPr>
          <p:cNvSpPr>
            <a:spLocks noGrp="1"/>
          </p:cNvSpPr>
          <p:nvPr>
            <p:ph idx="1"/>
          </p:nvPr>
        </p:nvSpPr>
        <p:spPr/>
        <p:txBody>
          <a:bodyPr/>
          <a:lstStyle/>
          <a:p>
            <a:r>
              <a:rPr lang="en-GB" dirty="0"/>
              <a:t>Q1. How do you (explicitly) declare a variable? What is the key word?</a:t>
            </a:r>
          </a:p>
          <a:p>
            <a:endParaRPr lang="en-GB" dirty="0"/>
          </a:p>
          <a:p>
            <a:pPr algn="ctr"/>
            <a:r>
              <a:rPr lang="en-GB" dirty="0"/>
              <a:t>var </a:t>
            </a:r>
          </a:p>
          <a:p>
            <a:pPr algn="ctr"/>
            <a:endParaRPr lang="en-GB" dirty="0"/>
          </a:p>
          <a:p>
            <a:pPr algn="ctr"/>
            <a:r>
              <a:rPr lang="en-GB" dirty="0"/>
              <a:t>var &lt;</a:t>
            </a:r>
            <a:r>
              <a:rPr lang="en-GB" dirty="0" err="1"/>
              <a:t>nameVariable</a:t>
            </a:r>
            <a:r>
              <a:rPr lang="en-GB" dirty="0"/>
              <a:t>&gt; type</a:t>
            </a:r>
          </a:p>
          <a:p>
            <a:pPr algn="ctr"/>
            <a:r>
              <a:rPr lang="en-GB" dirty="0"/>
              <a:t>var name string</a:t>
            </a:r>
          </a:p>
        </p:txBody>
      </p:sp>
    </p:spTree>
    <p:extLst>
      <p:ext uri="{BB962C8B-B14F-4D97-AF65-F5344CB8AC3E}">
        <p14:creationId xmlns:p14="http://schemas.microsoft.com/office/powerpoint/2010/main" val="39837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8B822-77B1-8EAF-F4BB-F671542956FB}"/>
              </a:ext>
            </a:extLst>
          </p:cNvPr>
          <p:cNvSpPr>
            <a:spLocks noGrp="1"/>
          </p:cNvSpPr>
          <p:nvPr>
            <p:ph idx="1"/>
          </p:nvPr>
        </p:nvSpPr>
        <p:spPr/>
        <p:txBody>
          <a:bodyPr/>
          <a:lstStyle/>
          <a:p>
            <a:r>
              <a:rPr lang="en-GB" dirty="0"/>
              <a:t>Can you list some basic types for variables?</a:t>
            </a:r>
          </a:p>
          <a:p>
            <a:endParaRPr lang="en-GB" dirty="0"/>
          </a:p>
          <a:p>
            <a:r>
              <a:rPr lang="en-GB" dirty="0"/>
              <a:t>Bool</a:t>
            </a:r>
          </a:p>
          <a:p>
            <a:r>
              <a:rPr lang="en-GB" dirty="0"/>
              <a:t>String</a:t>
            </a:r>
          </a:p>
          <a:p>
            <a:r>
              <a:rPr lang="en-GB" dirty="0"/>
              <a:t>int </a:t>
            </a:r>
          </a:p>
          <a:p>
            <a:r>
              <a:rPr lang="en-GB" dirty="0"/>
              <a:t>rune </a:t>
            </a:r>
          </a:p>
          <a:p>
            <a:r>
              <a:rPr lang="en-GB" dirty="0"/>
              <a:t>byte</a:t>
            </a:r>
          </a:p>
        </p:txBody>
      </p:sp>
    </p:spTree>
    <p:extLst>
      <p:ext uri="{BB962C8B-B14F-4D97-AF65-F5344CB8AC3E}">
        <p14:creationId xmlns:p14="http://schemas.microsoft.com/office/powerpoint/2010/main" val="383810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685C-72A0-FC45-ECCC-DA170A9F60F3}"/>
              </a:ext>
            </a:extLst>
          </p:cNvPr>
          <p:cNvSpPr>
            <a:spLocks noGrp="1"/>
          </p:cNvSpPr>
          <p:nvPr>
            <p:ph type="title"/>
          </p:nvPr>
        </p:nvSpPr>
        <p:spPr/>
        <p:txBody>
          <a:bodyPr/>
          <a:lstStyle/>
          <a:p>
            <a:r>
              <a:rPr lang="en-GB" dirty="0"/>
              <a:t>How this course works and expectation</a:t>
            </a:r>
          </a:p>
        </p:txBody>
      </p:sp>
      <p:sp>
        <p:nvSpPr>
          <p:cNvPr id="3" name="Content Placeholder 2">
            <a:extLst>
              <a:ext uri="{FF2B5EF4-FFF2-40B4-BE49-F238E27FC236}">
                <a16:creationId xmlns:a16="http://schemas.microsoft.com/office/drawing/2014/main" id="{8379A0DB-56BF-935A-A499-02BC48C7B99F}"/>
              </a:ext>
            </a:extLst>
          </p:cNvPr>
          <p:cNvSpPr>
            <a:spLocks noGrp="1"/>
          </p:cNvSpPr>
          <p:nvPr>
            <p:ph idx="1"/>
          </p:nvPr>
        </p:nvSpPr>
        <p:spPr/>
        <p:txBody>
          <a:bodyPr/>
          <a:lstStyle/>
          <a:p>
            <a:pPr>
              <a:buFont typeface="Arial" panose="020B0604020202020204" pitchFamily="34" charset="0"/>
              <a:buChar char="•"/>
            </a:pPr>
            <a:r>
              <a:rPr lang="en-GB" dirty="0"/>
              <a:t> 8️⃣ weeks</a:t>
            </a:r>
          </a:p>
          <a:p>
            <a:pPr>
              <a:buFont typeface="Arial" panose="020B0604020202020204" pitchFamily="34" charset="0"/>
              <a:buChar char="•"/>
            </a:pPr>
            <a:r>
              <a:rPr lang="en-GB" dirty="0"/>
              <a:t> Please attend in person if you can, you will learn more 👩🏽‍💻</a:t>
            </a:r>
          </a:p>
          <a:p>
            <a:pPr>
              <a:buFont typeface="Arial" panose="020B0604020202020204" pitchFamily="34" charset="0"/>
              <a:buChar char="•"/>
            </a:pPr>
            <a:r>
              <a:rPr lang="en-GB" dirty="0"/>
              <a:t> We will set homework every week ✅</a:t>
            </a:r>
          </a:p>
          <a:p>
            <a:pPr>
              <a:buFont typeface="Arial" panose="020B0604020202020204" pitchFamily="34" charset="0"/>
              <a:buChar char="•"/>
            </a:pPr>
            <a:r>
              <a:rPr lang="en-GB" dirty="0"/>
              <a:t> The more you put in, the more you will get out 🙇🏻‍♀️</a:t>
            </a:r>
          </a:p>
          <a:p>
            <a:pPr>
              <a:buFont typeface="Arial" panose="020B0604020202020204" pitchFamily="34" charset="0"/>
              <a:buChar char="•"/>
            </a:pPr>
            <a:r>
              <a:rPr lang="en-GB" dirty="0"/>
              <a:t> Trust the process, this is a new skill, it takes take for knowledge to stick! 🧠</a:t>
            </a:r>
          </a:p>
          <a:p>
            <a:pPr>
              <a:buFont typeface="Arial" panose="020B0604020202020204" pitchFamily="34" charset="0"/>
              <a:buChar char="•"/>
            </a:pPr>
            <a:r>
              <a:rPr lang="en-GB" dirty="0"/>
              <a:t> Please ask for help when you need it. We love it when you ask questions 💖</a:t>
            </a:r>
          </a:p>
          <a:p>
            <a:pPr>
              <a:buFont typeface="Arial" panose="020B0604020202020204" pitchFamily="34" charset="0"/>
              <a:buChar char="•"/>
            </a:pPr>
            <a:endParaRPr lang="en-GB" dirty="0"/>
          </a:p>
          <a:p>
            <a:r>
              <a:rPr lang="en-GB" dirty="0"/>
              <a:t> </a:t>
            </a:r>
          </a:p>
          <a:p>
            <a:endParaRPr lang="en-GB" dirty="0"/>
          </a:p>
        </p:txBody>
      </p:sp>
    </p:spTree>
    <p:extLst>
      <p:ext uri="{BB962C8B-B14F-4D97-AF65-F5344CB8AC3E}">
        <p14:creationId xmlns:p14="http://schemas.microsoft.com/office/powerpoint/2010/main" val="11496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3E5E40-C485-FB92-4E3C-A28114CB84DA}"/>
              </a:ext>
            </a:extLst>
          </p:cNvPr>
          <p:cNvSpPr>
            <a:spLocks noGrp="1"/>
          </p:cNvSpPr>
          <p:nvPr>
            <p:ph idx="1"/>
          </p:nvPr>
        </p:nvSpPr>
        <p:spPr/>
        <p:txBody>
          <a:bodyPr/>
          <a:lstStyle/>
          <a:p>
            <a:r>
              <a:rPr lang="en-GB"/>
              <a:t>Q3. Which of these variables is correctly initialized?</a:t>
            </a:r>
          </a:p>
          <a:p>
            <a:endParaRPr lang="en-GB"/>
          </a:p>
          <a:p>
            <a:r>
              <a:rPr lang="en-GB"/>
              <a:t>var a = “Daisy”</a:t>
            </a:r>
          </a:p>
          <a:p>
            <a:r>
              <a:rPr lang="en-GB"/>
              <a:t>var b string = “Daisy”</a:t>
            </a:r>
          </a:p>
          <a:p>
            <a:r>
              <a:rPr lang="en-GB"/>
              <a:t>var c string = Daisy</a:t>
            </a:r>
          </a:p>
        </p:txBody>
      </p:sp>
      <p:cxnSp>
        <p:nvCxnSpPr>
          <p:cNvPr id="8" name="Straight Arrow Connector 7">
            <a:extLst>
              <a:ext uri="{FF2B5EF4-FFF2-40B4-BE49-F238E27FC236}">
                <a16:creationId xmlns:a16="http://schemas.microsoft.com/office/drawing/2014/main" id="{475D2567-AB7F-85BA-6BFF-7545862E8F32}"/>
              </a:ext>
            </a:extLst>
          </p:cNvPr>
          <p:cNvCxnSpPr/>
          <p:nvPr/>
        </p:nvCxnSpPr>
        <p:spPr>
          <a:xfrm flipH="1">
            <a:off x="3901440" y="3982720"/>
            <a:ext cx="1361440"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7206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CD3-2634-1915-950F-7A8D6423218B}"/>
              </a:ext>
            </a:extLst>
          </p:cNvPr>
          <p:cNvSpPr>
            <a:spLocks noGrp="1"/>
          </p:cNvSpPr>
          <p:nvPr>
            <p:ph type="title"/>
          </p:nvPr>
        </p:nvSpPr>
        <p:spPr/>
        <p:txBody>
          <a:bodyPr/>
          <a:lstStyle/>
          <a:p>
            <a:r>
              <a:rPr lang="en-GB"/>
              <a:t>Functions</a:t>
            </a:r>
          </a:p>
        </p:txBody>
      </p:sp>
      <p:sp>
        <p:nvSpPr>
          <p:cNvPr id="3" name="Content Placeholder 2">
            <a:extLst>
              <a:ext uri="{FF2B5EF4-FFF2-40B4-BE49-F238E27FC236}">
                <a16:creationId xmlns:a16="http://schemas.microsoft.com/office/drawing/2014/main" id="{5949A528-6956-37E6-1217-A3AECB233A57}"/>
              </a:ext>
            </a:extLst>
          </p:cNvPr>
          <p:cNvSpPr>
            <a:spLocks noGrp="1"/>
          </p:cNvSpPr>
          <p:nvPr>
            <p:ph idx="1"/>
          </p:nvPr>
        </p:nvSpPr>
        <p:spPr>
          <a:xfrm>
            <a:off x="1024128" y="1800136"/>
            <a:ext cx="8605648" cy="3111182"/>
          </a:xfrm>
        </p:spPr>
        <p:txBody>
          <a:bodyPr/>
          <a:lstStyle/>
          <a:p>
            <a:pPr marL="0" indent="0">
              <a:buNone/>
            </a:pPr>
            <a:r>
              <a:rPr lang="en-GB" dirty="0"/>
              <a:t>A  block of code that performs a specific task </a:t>
            </a:r>
            <a:br>
              <a:rPr lang="en-GB" dirty="0"/>
            </a:br>
            <a:r>
              <a:rPr lang="en-GB" dirty="0"/>
              <a:t>or returns a value.</a:t>
            </a:r>
          </a:p>
          <a:p>
            <a:br>
              <a:rPr lang="en-GB" dirty="0"/>
            </a:br>
            <a:br>
              <a:rPr lang="en-GB" dirty="0"/>
            </a:br>
            <a:br>
              <a:rPr lang="en-GB" dirty="0"/>
            </a:br>
            <a:r>
              <a:rPr lang="en-GB" dirty="0">
                <a:effectLst/>
              </a:rPr>
              <a:t>Functions in Go are defined using the</a:t>
            </a:r>
            <a:r>
              <a:rPr lang="en-GB" b="1" u="sng" dirty="0">
                <a:effectLst/>
              </a:rPr>
              <a:t> </a:t>
            </a:r>
            <a:r>
              <a:rPr lang="en-GB" b="1" u="sng" dirty="0" err="1">
                <a:effectLst/>
              </a:rPr>
              <a:t>func</a:t>
            </a:r>
            <a:r>
              <a:rPr lang="en-GB" b="1" u="sng" dirty="0">
                <a:effectLst/>
              </a:rPr>
              <a:t> </a:t>
            </a:r>
            <a:r>
              <a:rPr lang="en-GB" dirty="0">
                <a:effectLst/>
              </a:rPr>
              <a:t>keyword,</a:t>
            </a:r>
            <a:br>
              <a:rPr lang="en-GB" dirty="0">
                <a:effectLst/>
              </a:rPr>
            </a:br>
            <a:r>
              <a:rPr lang="en-GB" dirty="0">
                <a:effectLst/>
              </a:rPr>
              <a:t>followed by the name of the function, a list of parameters (if any), and the return type (if any)</a:t>
            </a:r>
            <a:br>
              <a:rPr lang="en-GB" dirty="0">
                <a:effectLst/>
                <a:latin typeface="Söhne"/>
              </a:rPr>
            </a:br>
            <a:endParaRPr lang="en-GB" dirty="0">
              <a:effectLst/>
              <a:latin typeface="Söhne"/>
            </a:endParaRPr>
          </a:p>
          <a:p>
            <a:endParaRPr lang="en-GB" dirty="0"/>
          </a:p>
        </p:txBody>
      </p:sp>
      <p:pic>
        <p:nvPicPr>
          <p:cNvPr id="6" name="Picture 5" descr="Diagram&#10;&#10;Description automatically generated">
            <a:extLst>
              <a:ext uri="{FF2B5EF4-FFF2-40B4-BE49-F238E27FC236}">
                <a16:creationId xmlns:a16="http://schemas.microsoft.com/office/drawing/2014/main" id="{FD11762D-67F8-E5BE-EFF9-864A4DFFEA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29726" y="162560"/>
            <a:ext cx="2684509" cy="2877793"/>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7F8C9AD3-4E14-539F-DE0A-254948C4E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274" y="4911317"/>
            <a:ext cx="3378200" cy="1231900"/>
          </a:xfrm>
          <a:prstGeom prst="rect">
            <a:avLst/>
          </a:prstGeom>
        </p:spPr>
      </p:pic>
    </p:spTree>
    <p:extLst>
      <p:ext uri="{BB962C8B-B14F-4D97-AF65-F5344CB8AC3E}">
        <p14:creationId xmlns:p14="http://schemas.microsoft.com/office/powerpoint/2010/main" val="142400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D960BF-897E-B821-1A5D-54DBB3776A9A}"/>
              </a:ext>
            </a:extLst>
          </p:cNvPr>
          <p:cNvSpPr>
            <a:spLocks noGrp="1"/>
          </p:cNvSpPr>
          <p:nvPr>
            <p:ph idx="1"/>
          </p:nvPr>
        </p:nvSpPr>
        <p:spPr>
          <a:xfrm>
            <a:off x="1024128" y="863600"/>
            <a:ext cx="9720073" cy="4023360"/>
          </a:xfrm>
        </p:spPr>
        <p:txBody>
          <a:bodyPr/>
          <a:lstStyle/>
          <a:p>
            <a:r>
              <a:rPr lang="en-GB" dirty="0"/>
              <a:t>Functions in Go can be called from other parts of your program, passing in arguments and receiving the return values.</a:t>
            </a:r>
          </a:p>
          <a:p>
            <a:pPr marL="0" indent="0">
              <a:buNone/>
            </a:pPr>
            <a:endParaRPr lang="en-GB" dirty="0">
              <a:solidFill>
                <a:srgbClr val="D1D5DB"/>
              </a:solidFill>
              <a:latin typeface="Söhne"/>
            </a:endParaRPr>
          </a:p>
          <a:p>
            <a:r>
              <a:rPr lang="en-GB" dirty="0"/>
              <a:t>Here's an example of calling the add function we defined earlier:</a:t>
            </a:r>
          </a:p>
        </p:txBody>
      </p:sp>
      <p:pic>
        <p:nvPicPr>
          <p:cNvPr id="7" name="Picture 6">
            <a:extLst>
              <a:ext uri="{FF2B5EF4-FFF2-40B4-BE49-F238E27FC236}">
                <a16:creationId xmlns:a16="http://schemas.microsoft.com/office/drawing/2014/main" id="{A7AC20DF-1225-3BCB-0A38-295B98243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950" y="3067050"/>
            <a:ext cx="2578100" cy="723900"/>
          </a:xfrm>
          <a:prstGeom prst="rect">
            <a:avLst/>
          </a:prstGeom>
        </p:spPr>
      </p:pic>
      <p:sp>
        <p:nvSpPr>
          <p:cNvPr id="8" name="TextBox 7">
            <a:extLst>
              <a:ext uri="{FF2B5EF4-FFF2-40B4-BE49-F238E27FC236}">
                <a16:creationId xmlns:a16="http://schemas.microsoft.com/office/drawing/2014/main" id="{928307F4-543F-4396-D4C4-BBAD474FEC05}"/>
              </a:ext>
            </a:extLst>
          </p:cNvPr>
          <p:cNvSpPr txBox="1"/>
          <p:nvPr/>
        </p:nvSpPr>
        <p:spPr>
          <a:xfrm>
            <a:off x="1422400" y="5005362"/>
            <a:ext cx="10135980" cy="369332"/>
          </a:xfrm>
          <a:prstGeom prst="rect">
            <a:avLst/>
          </a:prstGeom>
          <a:noFill/>
        </p:spPr>
        <p:txBody>
          <a:bodyPr wrap="none" rtlCol="0">
            <a:spAutoFit/>
          </a:bodyPr>
          <a:lstStyle/>
          <a:p>
            <a:r>
              <a:rPr lang="en-GB" dirty="0"/>
              <a:t>This code calls the add function with the arguments 2 and 3, and assigns the result (5) to the variable sum.</a:t>
            </a:r>
          </a:p>
        </p:txBody>
      </p:sp>
    </p:spTree>
    <p:extLst>
      <p:ext uri="{BB962C8B-B14F-4D97-AF65-F5344CB8AC3E}">
        <p14:creationId xmlns:p14="http://schemas.microsoft.com/office/powerpoint/2010/main" val="251290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0609-D810-D281-B721-3FB5AB8D54EA}"/>
              </a:ext>
            </a:extLst>
          </p:cNvPr>
          <p:cNvSpPr>
            <a:spLocks noGrp="1"/>
          </p:cNvSpPr>
          <p:nvPr>
            <p:ph idx="1"/>
          </p:nvPr>
        </p:nvSpPr>
        <p:spPr>
          <a:xfrm>
            <a:off x="1353312" y="1225296"/>
            <a:ext cx="9720073" cy="4023360"/>
          </a:xfrm>
        </p:spPr>
        <p:txBody>
          <a:bodyPr>
            <a:normAutofit lnSpcReduction="10000"/>
          </a:bodyPr>
          <a:lstStyle/>
          <a:p>
            <a:r>
              <a:rPr lang="en-GB" dirty="0"/>
              <a:t>Go functions accept 0 or more parameters (inputs)</a:t>
            </a:r>
          </a:p>
          <a:p>
            <a:endParaRPr lang="en-GB" dirty="0"/>
          </a:p>
          <a:p>
            <a:r>
              <a:rPr lang="en-GB" dirty="0"/>
              <a:t>So far we have just been printing values directly onto the terminal and then the computer forgets them!</a:t>
            </a:r>
          </a:p>
          <a:p>
            <a:endParaRPr lang="en-GB" dirty="0"/>
          </a:p>
          <a:p>
            <a:r>
              <a:rPr lang="en-GB" dirty="0"/>
              <a:t>However, if you want to keep the values to use, add a  ‘ return ‘ keyword to the function. You state what type of variable(s) you are returning</a:t>
            </a:r>
          </a:p>
          <a:p>
            <a:endParaRPr lang="en-GB" dirty="0"/>
          </a:p>
          <a:p>
            <a:r>
              <a:rPr lang="en-GB" dirty="0"/>
              <a:t>You can invoke a function by calling it (i.e. writing it’s name) and you can pass arguments inside the brackets</a:t>
            </a:r>
          </a:p>
          <a:p>
            <a:endParaRPr lang="en-GB" dirty="0"/>
          </a:p>
        </p:txBody>
      </p:sp>
      <p:pic>
        <p:nvPicPr>
          <p:cNvPr id="8" name="Picture 7" descr="Text&#10;&#10;Description automatically generated">
            <a:extLst>
              <a:ext uri="{FF2B5EF4-FFF2-40B4-BE49-F238E27FC236}">
                <a16:creationId xmlns:a16="http://schemas.microsoft.com/office/drawing/2014/main" id="{CB2AB660-0AE8-5C17-0AC6-36E5389930F5}"/>
              </a:ext>
            </a:extLst>
          </p:cNvPr>
          <p:cNvPicPr>
            <a:picLocks noChangeAspect="1"/>
          </p:cNvPicPr>
          <p:nvPr/>
        </p:nvPicPr>
        <p:blipFill rotWithShape="1">
          <a:blip r:embed="rId3">
            <a:extLst>
              <a:ext uri="{28A0092B-C50C-407E-A947-70E740481C1C}">
                <a14:useLocalDpi xmlns:a14="http://schemas.microsoft.com/office/drawing/2010/main" val="0"/>
              </a:ext>
            </a:extLst>
          </a:blip>
          <a:srcRect t="44566"/>
          <a:stretch/>
        </p:blipFill>
        <p:spPr>
          <a:xfrm>
            <a:off x="4216400" y="5153968"/>
            <a:ext cx="3759200" cy="1591056"/>
          </a:xfrm>
          <a:prstGeom prst="rect">
            <a:avLst/>
          </a:prstGeom>
        </p:spPr>
      </p:pic>
    </p:spTree>
    <p:extLst>
      <p:ext uri="{BB962C8B-B14F-4D97-AF65-F5344CB8AC3E}">
        <p14:creationId xmlns:p14="http://schemas.microsoft.com/office/powerpoint/2010/main" val="17550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5A6EBD-01B9-149C-EA13-510D20FF5D50}"/>
              </a:ext>
            </a:extLst>
          </p:cNvPr>
          <p:cNvSpPr>
            <a:spLocks noGrp="1"/>
          </p:cNvSpPr>
          <p:nvPr>
            <p:ph idx="1"/>
          </p:nvPr>
        </p:nvSpPr>
        <p:spPr>
          <a:xfrm>
            <a:off x="1065402" y="2457446"/>
            <a:ext cx="9720073" cy="4023360"/>
          </a:xfrm>
        </p:spPr>
        <p:txBody>
          <a:bodyPr/>
          <a:lstStyle/>
          <a:p>
            <a:pPr marL="342900" lvl="0" indent="-342900">
              <a:lnSpc>
                <a:spcPct val="115000"/>
              </a:lnSpc>
              <a:spcAft>
                <a:spcPts val="1000"/>
              </a:spcAft>
              <a:buSzPts val="1000"/>
              <a:buFont typeface="Symbol"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when variables are declared, they either explicitly or implicitly are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assigned a type </a:t>
            </a:r>
            <a:r>
              <a:rPr lang="en-US" sz="2000" dirty="0">
                <a:effectLst/>
                <a:latin typeface="Calibri" panose="020F0502020204030204" pitchFamily="34" charset="0"/>
                <a:ea typeface="Calibri" panose="020F0502020204030204" pitchFamily="34" charset="0"/>
                <a:cs typeface="Times New Roman" panose="02020603050405020304" pitchFamily="18" charset="0"/>
              </a:rPr>
              <a:t>even before your program runs.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Go requires that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every variable you declare gets used somewhere in your program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You can assign new values to existing variables, but they need to be values of the same type.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 variable declared within a function only exists that function</a:t>
            </a:r>
          </a:p>
          <a:p>
            <a:pPr marL="342900" lvl="0" indent="-342900">
              <a:lnSpc>
                <a:spcPct val="115000"/>
              </a:lnSpc>
              <a:spcAft>
                <a:spcPts val="1000"/>
              </a:spcAft>
              <a:buSzPts val="1000"/>
              <a:buFont typeface="Symbol" pitchFamily="2" charset="2"/>
              <a:buChar char=""/>
              <a:tabLst>
                <a:tab pos="457200" algn="l"/>
              </a:tabLst>
            </a:pPr>
            <a:endParaRPr lang="en-GB" dirty="0"/>
          </a:p>
        </p:txBody>
      </p:sp>
      <p:sp>
        <p:nvSpPr>
          <p:cNvPr id="5" name="TextBox 4">
            <a:extLst>
              <a:ext uri="{FF2B5EF4-FFF2-40B4-BE49-F238E27FC236}">
                <a16:creationId xmlns:a16="http://schemas.microsoft.com/office/drawing/2014/main" id="{9A616295-D241-BAD0-69C8-F751163A83B3}"/>
              </a:ext>
            </a:extLst>
          </p:cNvPr>
          <p:cNvSpPr txBox="1"/>
          <p:nvPr/>
        </p:nvSpPr>
        <p:spPr>
          <a:xfrm>
            <a:off x="2962480" y="1060362"/>
            <a:ext cx="4166525" cy="584775"/>
          </a:xfrm>
          <a:prstGeom prst="rect">
            <a:avLst/>
          </a:prstGeom>
          <a:noFill/>
        </p:spPr>
        <p:txBody>
          <a:bodyPr wrap="none" rtlCol="0">
            <a:spAutoFit/>
          </a:bodyPr>
          <a:lstStyle/>
          <a:p>
            <a:r>
              <a:rPr lang="en-GB" sz="3200" b="1" dirty="0"/>
              <a:t>Things to keep in mind!</a:t>
            </a:r>
          </a:p>
        </p:txBody>
      </p:sp>
      <p:pic>
        <p:nvPicPr>
          <p:cNvPr id="7" name="Picture 6" descr="Logo&#10;&#10;Description automatically generated">
            <a:extLst>
              <a:ext uri="{FF2B5EF4-FFF2-40B4-BE49-F238E27FC236}">
                <a16:creationId xmlns:a16="http://schemas.microsoft.com/office/drawing/2014/main" id="{26490463-5297-5A87-0101-B0A269928A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65549" y="162324"/>
            <a:ext cx="2327941" cy="2380849"/>
          </a:xfrm>
          <a:prstGeom prst="rect">
            <a:avLst/>
          </a:prstGeom>
        </p:spPr>
      </p:pic>
    </p:spTree>
    <p:extLst>
      <p:ext uri="{BB962C8B-B14F-4D97-AF65-F5344CB8AC3E}">
        <p14:creationId xmlns:p14="http://schemas.microsoft.com/office/powerpoint/2010/main" val="19892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outdoor&#10;&#10;Description automatically generated">
            <a:extLst>
              <a:ext uri="{FF2B5EF4-FFF2-40B4-BE49-F238E27FC236}">
                <a16:creationId xmlns:a16="http://schemas.microsoft.com/office/drawing/2014/main" id="{43E0AED9-986E-27AA-CD7D-57B544E122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99297" y="511927"/>
            <a:ext cx="7772400" cy="5834145"/>
          </a:xfrm>
          <a:prstGeom prst="rect">
            <a:avLst/>
          </a:prstGeom>
        </p:spPr>
      </p:pic>
    </p:spTree>
    <p:extLst>
      <p:ext uri="{BB962C8B-B14F-4D97-AF65-F5344CB8AC3E}">
        <p14:creationId xmlns:p14="http://schemas.microsoft.com/office/powerpoint/2010/main" val="1734973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701B-E689-3398-80BA-97C11F90C0C3}"/>
              </a:ext>
            </a:extLst>
          </p:cNvPr>
          <p:cNvSpPr>
            <a:spLocks noGrp="1"/>
          </p:cNvSpPr>
          <p:nvPr>
            <p:ph type="title"/>
          </p:nvPr>
        </p:nvSpPr>
        <p:spPr/>
        <p:txBody>
          <a:bodyPr/>
          <a:lstStyle/>
          <a:p>
            <a:r>
              <a:rPr lang="en-GB" dirty="0"/>
              <a:t>Arithmetic operators</a:t>
            </a:r>
          </a:p>
        </p:txBody>
      </p:sp>
      <p:pic>
        <p:nvPicPr>
          <p:cNvPr id="6" name="Content Placeholder 5" descr="Table&#10;&#10;Description automatically generated">
            <a:extLst>
              <a:ext uri="{FF2B5EF4-FFF2-40B4-BE49-F238E27FC236}">
                <a16:creationId xmlns:a16="http://schemas.microsoft.com/office/drawing/2014/main" id="{5489AAEF-4D7C-3ECC-8711-224EDB4522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2084832"/>
            <a:ext cx="9065457" cy="4022725"/>
          </a:xfrm>
        </p:spPr>
      </p:pic>
    </p:spTree>
    <p:extLst>
      <p:ext uri="{BB962C8B-B14F-4D97-AF65-F5344CB8AC3E}">
        <p14:creationId xmlns:p14="http://schemas.microsoft.com/office/powerpoint/2010/main" val="1681916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345B-F733-4DF8-38B3-DED150BC2A15}"/>
              </a:ext>
            </a:extLst>
          </p:cNvPr>
          <p:cNvSpPr>
            <a:spLocks noGrp="1"/>
          </p:cNvSpPr>
          <p:nvPr>
            <p:ph type="title"/>
          </p:nvPr>
        </p:nvSpPr>
        <p:spPr/>
        <p:txBody>
          <a:bodyPr/>
          <a:lstStyle/>
          <a:p>
            <a:r>
              <a:rPr lang="en-GB" dirty="0"/>
              <a:t>Comparison operators</a:t>
            </a:r>
          </a:p>
        </p:txBody>
      </p:sp>
      <p:pic>
        <p:nvPicPr>
          <p:cNvPr id="6" name="Content Placeholder 5" descr="Table&#10;&#10;Description automatically generated with medium confidence">
            <a:extLst>
              <a:ext uri="{FF2B5EF4-FFF2-40B4-BE49-F238E27FC236}">
                <a16:creationId xmlns:a16="http://schemas.microsoft.com/office/drawing/2014/main" id="{242DD755-7E01-5ED7-259E-ECA433E76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0" y="1824037"/>
            <a:ext cx="8763000" cy="3924300"/>
          </a:xfrm>
        </p:spPr>
      </p:pic>
      <p:sp>
        <p:nvSpPr>
          <p:cNvPr id="4" name="Date Placeholder 3">
            <a:extLst>
              <a:ext uri="{FF2B5EF4-FFF2-40B4-BE49-F238E27FC236}">
                <a16:creationId xmlns:a16="http://schemas.microsoft.com/office/drawing/2014/main" id="{6CA6E896-D6CF-1454-B258-2F6C8A192C77}"/>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861088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1D5A-3D60-5F54-E9C4-C2FD3699A28D}"/>
              </a:ext>
            </a:extLst>
          </p:cNvPr>
          <p:cNvSpPr>
            <a:spLocks noGrp="1"/>
          </p:cNvSpPr>
          <p:nvPr>
            <p:ph type="title"/>
          </p:nvPr>
        </p:nvSpPr>
        <p:spPr/>
        <p:txBody>
          <a:bodyPr/>
          <a:lstStyle/>
          <a:p>
            <a:r>
              <a:rPr lang="en-GB" dirty="0"/>
              <a:t>Logical operators</a:t>
            </a:r>
          </a:p>
        </p:txBody>
      </p:sp>
      <p:pic>
        <p:nvPicPr>
          <p:cNvPr id="6" name="Content Placeholder 5" descr="Graphical user interface, text, application&#10;&#10;Description automatically generated">
            <a:extLst>
              <a:ext uri="{FF2B5EF4-FFF2-40B4-BE49-F238E27FC236}">
                <a16:creationId xmlns:a16="http://schemas.microsoft.com/office/drawing/2014/main" id="{E260ECC9-9106-701E-13E8-FB1DFDBB7A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869" y="2260874"/>
            <a:ext cx="9720262" cy="2336252"/>
          </a:xfrm>
        </p:spPr>
      </p:pic>
      <p:sp>
        <p:nvSpPr>
          <p:cNvPr id="4" name="Date Placeholder 3">
            <a:extLst>
              <a:ext uri="{FF2B5EF4-FFF2-40B4-BE49-F238E27FC236}">
                <a16:creationId xmlns:a16="http://schemas.microsoft.com/office/drawing/2014/main" id="{94BA260C-EC06-DDCD-F651-ED0DEA11BCB1}"/>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037137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C3720-BCC2-10AF-939B-26189A267367}"/>
              </a:ext>
            </a:extLst>
          </p:cNvPr>
          <p:cNvSpPr>
            <a:spLocks noGrp="1"/>
          </p:cNvSpPr>
          <p:nvPr>
            <p:ph type="title"/>
          </p:nvPr>
        </p:nvSpPr>
        <p:spPr/>
        <p:txBody>
          <a:bodyPr/>
          <a:lstStyle/>
          <a:p>
            <a:r>
              <a:rPr lang="en-GB"/>
              <a:t>Exercise</a:t>
            </a:r>
          </a:p>
        </p:txBody>
      </p:sp>
      <p:sp>
        <p:nvSpPr>
          <p:cNvPr id="3" name="Content Placeholder 2">
            <a:extLst>
              <a:ext uri="{FF2B5EF4-FFF2-40B4-BE49-F238E27FC236}">
                <a16:creationId xmlns:a16="http://schemas.microsoft.com/office/drawing/2014/main" id="{B95D1AC8-D0A9-F4A0-C87A-7041A24583E6}"/>
              </a:ext>
            </a:extLst>
          </p:cNvPr>
          <p:cNvSpPr>
            <a:spLocks noGrp="1"/>
          </p:cNvSpPr>
          <p:nvPr>
            <p:ph idx="1"/>
          </p:nvPr>
        </p:nvSpPr>
        <p:spPr/>
        <p:txBody>
          <a:bodyPr/>
          <a:lstStyle/>
          <a:p>
            <a:r>
              <a:rPr lang="en-GB" dirty="0"/>
              <a:t>Create a function called </a:t>
            </a:r>
            <a:r>
              <a:rPr lang="en-GB" dirty="0" err="1"/>
              <a:t>IsEven</a:t>
            </a:r>
            <a:endParaRPr lang="en-GB" dirty="0"/>
          </a:p>
          <a:p>
            <a:endParaRPr lang="en-GB" dirty="0"/>
          </a:p>
          <a:p>
            <a:r>
              <a:rPr lang="en-GB" dirty="0"/>
              <a:t>When you input a number to the function, it will print to the terminal “Even” if the number is even,  “Odd” if the number is odd.</a:t>
            </a:r>
          </a:p>
        </p:txBody>
      </p:sp>
    </p:spTree>
    <p:extLst>
      <p:ext uri="{BB962C8B-B14F-4D97-AF65-F5344CB8AC3E}">
        <p14:creationId xmlns:p14="http://schemas.microsoft.com/office/powerpoint/2010/main" val="3984895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C8C1-CC75-5311-E7B8-6818F102639A}"/>
              </a:ext>
            </a:extLst>
          </p:cNvPr>
          <p:cNvSpPr>
            <a:spLocks noGrp="1"/>
          </p:cNvSpPr>
          <p:nvPr>
            <p:ph type="title"/>
          </p:nvPr>
        </p:nvSpPr>
        <p:spPr/>
        <p:txBody>
          <a:bodyPr/>
          <a:lstStyle/>
          <a:p>
            <a:r>
              <a:rPr lang="en-GB" dirty="0"/>
              <a:t>What will we learn</a:t>
            </a:r>
          </a:p>
        </p:txBody>
      </p:sp>
      <p:sp>
        <p:nvSpPr>
          <p:cNvPr id="3" name="Content Placeholder 2">
            <a:extLst>
              <a:ext uri="{FF2B5EF4-FFF2-40B4-BE49-F238E27FC236}">
                <a16:creationId xmlns:a16="http://schemas.microsoft.com/office/drawing/2014/main" id="{5AECA896-877D-6E4C-8664-7AB545E8B9A0}"/>
              </a:ext>
            </a:extLst>
          </p:cNvPr>
          <p:cNvSpPr>
            <a:spLocks noGrp="1"/>
          </p:cNvSpPr>
          <p:nvPr>
            <p:ph idx="1"/>
          </p:nvPr>
        </p:nvSpPr>
        <p:spPr/>
        <p:txBody>
          <a:bodyPr>
            <a:normAutofit fontScale="92500" lnSpcReduction="10000"/>
          </a:bodyPr>
          <a:lstStyle/>
          <a:p>
            <a:r>
              <a:rPr lang="en-GB" dirty="0"/>
              <a:t>We will learn basic organisation of Go, data types and will create the backend of your own website.</a:t>
            </a:r>
          </a:p>
          <a:p>
            <a:r>
              <a:rPr lang="en-GB" b="1" dirty="0"/>
              <a:t>Week 1</a:t>
            </a:r>
            <a:r>
              <a:rPr lang="en-GB" dirty="0"/>
              <a:t> : introductions, set </a:t>
            </a:r>
            <a:r>
              <a:rPr lang="en-GB" dirty="0" err="1"/>
              <a:t>up,what</a:t>
            </a:r>
            <a:r>
              <a:rPr lang="en-GB" dirty="0"/>
              <a:t> is go, create your first function</a:t>
            </a:r>
          </a:p>
          <a:p>
            <a:r>
              <a:rPr lang="en-GB" dirty="0"/>
              <a:t>Week 2: data types in variables, control flow</a:t>
            </a:r>
          </a:p>
          <a:p>
            <a:r>
              <a:rPr lang="en-GB" dirty="0"/>
              <a:t>Week 3: Advanced functions, composite data types</a:t>
            </a:r>
          </a:p>
          <a:p>
            <a:r>
              <a:rPr lang="en-GB" dirty="0"/>
              <a:t>Week 4: Progress check in </a:t>
            </a:r>
          </a:p>
          <a:p>
            <a:r>
              <a:rPr lang="en-GB" dirty="0"/>
              <a:t>Week 5: Start project</a:t>
            </a:r>
          </a:p>
          <a:p>
            <a:r>
              <a:rPr lang="en-GB" dirty="0"/>
              <a:t>Week 6: Project</a:t>
            </a:r>
          </a:p>
          <a:p>
            <a:r>
              <a:rPr lang="en-GB" dirty="0"/>
              <a:t>Week 7:Project</a:t>
            </a:r>
          </a:p>
          <a:p>
            <a:r>
              <a:rPr lang="en-GB" dirty="0"/>
              <a:t>Week 8: Finish Project</a:t>
            </a:r>
          </a:p>
        </p:txBody>
      </p:sp>
    </p:spTree>
    <p:extLst>
      <p:ext uri="{BB962C8B-B14F-4D97-AF65-F5344CB8AC3E}">
        <p14:creationId xmlns:p14="http://schemas.microsoft.com/office/powerpoint/2010/main" val="1228923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7853-D298-046C-6416-2921488A9B65}"/>
              </a:ext>
            </a:extLst>
          </p:cNvPr>
          <p:cNvSpPr>
            <a:spLocks noGrp="1"/>
          </p:cNvSpPr>
          <p:nvPr>
            <p:ph type="title"/>
          </p:nvPr>
        </p:nvSpPr>
        <p:spPr/>
        <p:txBody>
          <a:bodyPr/>
          <a:lstStyle/>
          <a:p>
            <a:r>
              <a:rPr lang="en-GB" b="1" i="0">
                <a:effectLst/>
                <a:latin typeface="Nunito Sans" panose="020F0502020204030204" pitchFamily="34" charset="0"/>
              </a:rPr>
              <a:t>Scope of Variables</a:t>
            </a:r>
            <a:br>
              <a:rPr lang="en-GB" b="1" i="0">
                <a:effectLst/>
                <a:latin typeface="Nunito Sans" panose="020F0502020204030204" pitchFamily="34" charset="0"/>
              </a:rPr>
            </a:br>
            <a:endParaRPr lang="en-GB" dirty="0"/>
          </a:p>
        </p:txBody>
      </p:sp>
      <p:sp>
        <p:nvSpPr>
          <p:cNvPr id="3" name="Content Placeholder 2">
            <a:extLst>
              <a:ext uri="{FF2B5EF4-FFF2-40B4-BE49-F238E27FC236}">
                <a16:creationId xmlns:a16="http://schemas.microsoft.com/office/drawing/2014/main" id="{0C5EC003-7570-DD46-8198-363F7C6E6BE2}"/>
              </a:ext>
            </a:extLst>
          </p:cNvPr>
          <p:cNvSpPr>
            <a:spLocks noGrp="1"/>
          </p:cNvSpPr>
          <p:nvPr>
            <p:ph idx="1"/>
          </p:nvPr>
        </p:nvSpPr>
        <p:spPr>
          <a:xfrm>
            <a:off x="1235963" y="1893887"/>
            <a:ext cx="9720073" cy="1963737"/>
          </a:xfrm>
        </p:spPr>
        <p:txBody>
          <a:bodyPr>
            <a:normAutofit fontScale="92500" lnSpcReduction="10000"/>
          </a:bodyPr>
          <a:lstStyle/>
          <a:p>
            <a:pPr marL="0" indent="0" algn="l">
              <a:buNone/>
            </a:pPr>
            <a:r>
              <a:rPr lang="en-GB" b="1" dirty="0"/>
              <a:t>Global scope:  </a:t>
            </a:r>
            <a:r>
              <a:rPr lang="en-GB" dirty="0"/>
              <a:t>the variables with such scope are visible and available in all  files of a package.</a:t>
            </a:r>
          </a:p>
          <a:p>
            <a:pPr marL="0" indent="0" algn="l">
              <a:buNone/>
            </a:pPr>
            <a:endParaRPr lang="en-GB" dirty="0"/>
          </a:p>
          <a:p>
            <a:pPr marL="0" indent="0" algn="l">
              <a:buNone/>
            </a:pPr>
            <a:r>
              <a:rPr lang="en-GB" b="1" dirty="0"/>
              <a:t>Local scope:</a:t>
            </a:r>
            <a:r>
              <a:rPr lang="en-GB" dirty="0"/>
              <a:t> the variables are only known within that function; </a:t>
            </a:r>
          </a:p>
          <a:p>
            <a:pPr marL="0" indent="0" algn="l">
              <a:buNone/>
            </a:pPr>
            <a:r>
              <a:rPr lang="en-GB" dirty="0"/>
              <a:t>	</a:t>
            </a:r>
          </a:p>
        </p:txBody>
      </p:sp>
      <p:sp>
        <p:nvSpPr>
          <p:cNvPr id="7" name="Rectangle 6">
            <a:extLst>
              <a:ext uri="{FF2B5EF4-FFF2-40B4-BE49-F238E27FC236}">
                <a16:creationId xmlns:a16="http://schemas.microsoft.com/office/drawing/2014/main" id="{7685E8F0-28E1-4E15-0B09-3177A3326CBA}"/>
              </a:ext>
            </a:extLst>
          </p:cNvPr>
          <p:cNvSpPr/>
          <p:nvPr/>
        </p:nvSpPr>
        <p:spPr>
          <a:xfrm>
            <a:off x="7786685" y="3745707"/>
            <a:ext cx="2071688" cy="2571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60FA12AE-1903-9A68-3911-158ABB1E4BE6}"/>
              </a:ext>
            </a:extLst>
          </p:cNvPr>
          <p:cNvSpPr/>
          <p:nvPr/>
        </p:nvSpPr>
        <p:spPr>
          <a:xfrm>
            <a:off x="8086725" y="5729288"/>
            <a:ext cx="1471613" cy="385762"/>
          </a:xfrm>
          <a:prstGeom prst="roundRect">
            <a:avLst/>
          </a:prstGeom>
          <a:solidFill>
            <a:srgbClr val="FF2F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Local scope</a:t>
            </a:r>
          </a:p>
        </p:txBody>
      </p:sp>
      <p:sp>
        <p:nvSpPr>
          <p:cNvPr id="10" name="Rounded Rectangle 9">
            <a:extLst>
              <a:ext uri="{FF2B5EF4-FFF2-40B4-BE49-F238E27FC236}">
                <a16:creationId xmlns:a16="http://schemas.microsoft.com/office/drawing/2014/main" id="{C77B2260-DD86-CE70-81CA-015F0DBF860A}"/>
              </a:ext>
            </a:extLst>
          </p:cNvPr>
          <p:cNvSpPr/>
          <p:nvPr/>
        </p:nvSpPr>
        <p:spPr>
          <a:xfrm>
            <a:off x="8086723" y="4645820"/>
            <a:ext cx="1471613" cy="385762"/>
          </a:xfrm>
          <a:prstGeom prst="roundRect">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Local scope</a:t>
            </a:r>
          </a:p>
        </p:txBody>
      </p:sp>
      <p:sp>
        <p:nvSpPr>
          <p:cNvPr id="11" name="Rounded Rectangle 10">
            <a:extLst>
              <a:ext uri="{FF2B5EF4-FFF2-40B4-BE49-F238E27FC236}">
                <a16:creationId xmlns:a16="http://schemas.microsoft.com/office/drawing/2014/main" id="{2C1CC4A5-4ED0-BE3F-556A-B014EB495422}"/>
              </a:ext>
            </a:extLst>
          </p:cNvPr>
          <p:cNvSpPr/>
          <p:nvPr/>
        </p:nvSpPr>
        <p:spPr>
          <a:xfrm>
            <a:off x="8086724" y="5212557"/>
            <a:ext cx="1471613" cy="385762"/>
          </a:xfrm>
          <a:prstGeom prst="roundRect">
            <a:avLst/>
          </a:prstGeom>
          <a:solidFill>
            <a:srgbClr val="941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Local scope</a:t>
            </a:r>
          </a:p>
        </p:txBody>
      </p:sp>
      <p:sp>
        <p:nvSpPr>
          <p:cNvPr id="12" name="TextBox 11">
            <a:extLst>
              <a:ext uri="{FF2B5EF4-FFF2-40B4-BE49-F238E27FC236}">
                <a16:creationId xmlns:a16="http://schemas.microsoft.com/office/drawing/2014/main" id="{6C55B638-38A9-A524-526A-7B2858BBE69E}"/>
              </a:ext>
            </a:extLst>
          </p:cNvPr>
          <p:cNvSpPr txBox="1"/>
          <p:nvPr/>
        </p:nvSpPr>
        <p:spPr>
          <a:xfrm rot="1623960">
            <a:off x="7665818" y="4541403"/>
            <a:ext cx="2570594" cy="584775"/>
          </a:xfrm>
          <a:prstGeom prst="rect">
            <a:avLst/>
          </a:prstGeom>
          <a:noFill/>
        </p:spPr>
        <p:txBody>
          <a:bodyPr wrap="square" rtlCol="0">
            <a:spAutoFit/>
          </a:bodyPr>
          <a:lstStyle/>
          <a:p>
            <a:r>
              <a:rPr lang="en-GB" sz="3200" b="1" dirty="0"/>
              <a:t>Global scope</a:t>
            </a:r>
          </a:p>
        </p:txBody>
      </p:sp>
    </p:spTree>
    <p:extLst>
      <p:ext uri="{BB962C8B-B14F-4D97-AF65-F5344CB8AC3E}">
        <p14:creationId xmlns:p14="http://schemas.microsoft.com/office/powerpoint/2010/main" val="397767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10" grpId="0" animBg="1"/>
      <p:bldP spid="11"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B99A5D-F4C8-9E0F-F193-C7EAE0C20557}"/>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CA732FFD-8759-B4C2-0554-3B75C2FFF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0" y="1544928"/>
            <a:ext cx="10830120" cy="3768144"/>
          </a:xfrm>
          <a:prstGeom prst="rect">
            <a:avLst/>
          </a:prstGeom>
        </p:spPr>
      </p:pic>
    </p:spTree>
    <p:extLst>
      <p:ext uri="{BB962C8B-B14F-4D97-AF65-F5344CB8AC3E}">
        <p14:creationId xmlns:p14="http://schemas.microsoft.com/office/powerpoint/2010/main" val="366071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B05E-D202-20EB-1AB0-3891AA72F910}"/>
              </a:ext>
            </a:extLst>
          </p:cNvPr>
          <p:cNvSpPr>
            <a:spLocks noGrp="1"/>
          </p:cNvSpPr>
          <p:nvPr>
            <p:ph type="title"/>
          </p:nvPr>
        </p:nvSpPr>
        <p:spPr/>
        <p:txBody>
          <a:bodyPr/>
          <a:lstStyle/>
          <a:p>
            <a:r>
              <a:rPr lang="en-GB"/>
              <a:t>Constant</a:t>
            </a:r>
          </a:p>
        </p:txBody>
      </p:sp>
      <p:sp>
        <p:nvSpPr>
          <p:cNvPr id="3" name="Content Placeholder 2">
            <a:extLst>
              <a:ext uri="{FF2B5EF4-FFF2-40B4-BE49-F238E27FC236}">
                <a16:creationId xmlns:a16="http://schemas.microsoft.com/office/drawing/2014/main" id="{F0293553-52C5-205E-5770-1817F9FF1A36}"/>
              </a:ext>
            </a:extLst>
          </p:cNvPr>
          <p:cNvSpPr>
            <a:spLocks noGrp="1"/>
          </p:cNvSpPr>
          <p:nvPr>
            <p:ph idx="1"/>
          </p:nvPr>
        </p:nvSpPr>
        <p:spPr/>
        <p:txBody>
          <a:bodyPr/>
          <a:lstStyle/>
          <a:p>
            <a:pPr>
              <a:buFont typeface="Arial" panose="020B0604020202020204" pitchFamily="34" charset="0"/>
              <a:buChar char="•"/>
            </a:pPr>
            <a:r>
              <a:rPr lang="en-US" dirty="0"/>
              <a:t>A constant is a name for a fixed value. </a:t>
            </a:r>
          </a:p>
          <a:p>
            <a:pPr marL="0" indent="0">
              <a:buNone/>
            </a:pPr>
            <a:endParaRPr lang="en-US" dirty="0"/>
          </a:p>
          <a:p>
            <a:pPr>
              <a:buFont typeface="Arial" panose="020B0604020202020204" pitchFamily="34" charset="0"/>
              <a:buChar char="•"/>
            </a:pPr>
            <a:r>
              <a:rPr lang="en-US" dirty="0"/>
              <a:t>The value of a variable can vary, but the value of a constant must remain constant.</a:t>
            </a:r>
          </a:p>
          <a:p>
            <a:pPr>
              <a:buFont typeface="Arial" panose="020B0604020202020204" pitchFamily="34" charset="0"/>
              <a:buChar char="•"/>
            </a:pPr>
            <a:endParaRPr lang="en-US" dirty="0"/>
          </a:p>
          <a:p>
            <a:pPr>
              <a:buFont typeface="Arial" panose="020B0604020202020204" pitchFamily="34" charset="0"/>
              <a:buChar char="•"/>
            </a:pPr>
            <a:r>
              <a:rPr lang="en-US" dirty="0"/>
              <a:t>Constants are declared with the const key word</a:t>
            </a:r>
          </a:p>
          <a:p>
            <a:pPr marL="0" indent="0">
              <a:buNone/>
            </a:pPr>
            <a:r>
              <a:rPr lang="en-US" dirty="0"/>
              <a:t> Constants can’t be declared with := syntax</a:t>
            </a:r>
          </a:p>
          <a:p>
            <a:pPr>
              <a:buFont typeface="Arial" panose="020B0604020202020204" pitchFamily="34" charset="0"/>
              <a:buChar char="•"/>
            </a:pPr>
            <a:endParaRPr lang="en-US" dirty="0"/>
          </a:p>
          <a:p>
            <a:pPr>
              <a:buFont typeface="Arial" panose="020B0604020202020204" pitchFamily="34" charset="0"/>
              <a:buChar char="•"/>
            </a:pPr>
            <a:r>
              <a:rPr lang="en-US" dirty="0"/>
              <a:t>Constants can </a:t>
            </a:r>
            <a:r>
              <a:rPr lang="en-GB" dirty="0"/>
              <a:t>be of any data type, just like a variable</a:t>
            </a:r>
          </a:p>
          <a:p>
            <a:endParaRPr lang="en-GB" dirty="0"/>
          </a:p>
        </p:txBody>
      </p:sp>
    </p:spTree>
    <p:extLst>
      <p:ext uri="{BB962C8B-B14F-4D97-AF65-F5344CB8AC3E}">
        <p14:creationId xmlns:p14="http://schemas.microsoft.com/office/powerpoint/2010/main" val="329206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48B6-A74D-49C4-8152-FBE16CCB0770}"/>
              </a:ext>
            </a:extLst>
          </p:cNvPr>
          <p:cNvSpPr>
            <a:spLocks noGrp="1"/>
          </p:cNvSpPr>
          <p:nvPr>
            <p:ph type="title"/>
          </p:nvPr>
        </p:nvSpPr>
        <p:spPr/>
        <p:txBody>
          <a:bodyPr/>
          <a:lstStyle/>
          <a:p>
            <a:r>
              <a:rPr lang="en-GB"/>
              <a:t>Quiz</a:t>
            </a:r>
          </a:p>
        </p:txBody>
      </p:sp>
      <p:sp>
        <p:nvSpPr>
          <p:cNvPr id="3" name="Content Placeholder 2">
            <a:extLst>
              <a:ext uri="{FF2B5EF4-FFF2-40B4-BE49-F238E27FC236}">
                <a16:creationId xmlns:a16="http://schemas.microsoft.com/office/drawing/2014/main" id="{41BC1A83-191E-A0DB-B057-D9D3B52BA042}"/>
              </a:ext>
            </a:extLst>
          </p:cNvPr>
          <p:cNvSpPr>
            <a:spLocks noGrp="1"/>
          </p:cNvSpPr>
          <p:nvPr>
            <p:ph idx="1"/>
          </p:nvPr>
        </p:nvSpPr>
        <p:spPr/>
        <p:txBody>
          <a:bodyPr/>
          <a:lstStyle/>
          <a:p>
            <a:r>
              <a:rPr lang="en-GB"/>
              <a:t>Q1. A file containing Go code has to have what extension?</a:t>
            </a:r>
          </a:p>
          <a:p>
            <a:endParaRPr lang="en-GB"/>
          </a:p>
        </p:txBody>
      </p:sp>
      <p:sp>
        <p:nvSpPr>
          <p:cNvPr id="5" name="TextBox 4">
            <a:extLst>
              <a:ext uri="{FF2B5EF4-FFF2-40B4-BE49-F238E27FC236}">
                <a16:creationId xmlns:a16="http://schemas.microsoft.com/office/drawing/2014/main" id="{60B247E5-C0EA-112B-CC56-413E78C93655}"/>
              </a:ext>
            </a:extLst>
          </p:cNvPr>
          <p:cNvSpPr txBox="1"/>
          <p:nvPr/>
        </p:nvSpPr>
        <p:spPr>
          <a:xfrm>
            <a:off x="5058888" y="3978234"/>
            <a:ext cx="478016" cy="646331"/>
          </a:xfrm>
          <a:prstGeom prst="rect">
            <a:avLst/>
          </a:prstGeom>
          <a:noFill/>
        </p:spPr>
        <p:txBody>
          <a:bodyPr wrap="none" rtlCol="0">
            <a:spAutoFit/>
          </a:bodyPr>
          <a:lstStyle/>
          <a:p>
            <a:r>
              <a:rPr lang="en-GB" dirty="0"/>
              <a:t>.go</a:t>
            </a:r>
          </a:p>
          <a:p>
            <a:endParaRPr lang="en-GB" dirty="0"/>
          </a:p>
        </p:txBody>
      </p:sp>
    </p:spTree>
    <p:extLst>
      <p:ext uri="{BB962C8B-B14F-4D97-AF65-F5344CB8AC3E}">
        <p14:creationId xmlns:p14="http://schemas.microsoft.com/office/powerpoint/2010/main" val="291630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4CDBB-078C-6FBF-F08F-826BB0813B79}"/>
              </a:ext>
            </a:extLst>
          </p:cNvPr>
          <p:cNvSpPr>
            <a:spLocks noGrp="1"/>
          </p:cNvSpPr>
          <p:nvPr>
            <p:ph idx="1"/>
          </p:nvPr>
        </p:nvSpPr>
        <p:spPr/>
        <p:txBody>
          <a:bodyPr/>
          <a:lstStyle/>
          <a:p>
            <a:r>
              <a:rPr lang="en-GB"/>
              <a:t>Q2. Are these variables the same?</a:t>
            </a:r>
          </a:p>
          <a:p>
            <a:endParaRPr lang="en-GB"/>
          </a:p>
          <a:p>
            <a:r>
              <a:rPr lang="en-GB"/>
              <a:t>var Name = “Diana”</a:t>
            </a:r>
          </a:p>
          <a:p>
            <a:r>
              <a:rPr lang="en-GB"/>
              <a:t>var name string = “Diana”</a:t>
            </a:r>
          </a:p>
          <a:p>
            <a:r>
              <a:rPr lang="en-GB"/>
              <a:t>Var NAME = “Diana”</a:t>
            </a:r>
          </a:p>
        </p:txBody>
      </p:sp>
      <p:sp>
        <p:nvSpPr>
          <p:cNvPr id="2" name="TextBox 1">
            <a:extLst>
              <a:ext uri="{FF2B5EF4-FFF2-40B4-BE49-F238E27FC236}">
                <a16:creationId xmlns:a16="http://schemas.microsoft.com/office/drawing/2014/main" id="{2FF253DE-4D53-553A-51E3-AECD9A463260}"/>
              </a:ext>
            </a:extLst>
          </p:cNvPr>
          <p:cNvSpPr txBox="1"/>
          <p:nvPr/>
        </p:nvSpPr>
        <p:spPr>
          <a:xfrm>
            <a:off x="7233920" y="4297680"/>
            <a:ext cx="3593035" cy="369332"/>
          </a:xfrm>
          <a:prstGeom prst="rect">
            <a:avLst/>
          </a:prstGeom>
          <a:noFill/>
        </p:spPr>
        <p:txBody>
          <a:bodyPr wrap="none" rtlCol="0">
            <a:spAutoFit/>
          </a:bodyPr>
          <a:lstStyle/>
          <a:p>
            <a:r>
              <a:rPr lang="en-GB" dirty="0"/>
              <a:t>No variable names are case sensitive</a:t>
            </a:r>
          </a:p>
        </p:txBody>
      </p:sp>
    </p:spTree>
    <p:extLst>
      <p:ext uri="{BB962C8B-B14F-4D97-AF65-F5344CB8AC3E}">
        <p14:creationId xmlns:p14="http://schemas.microsoft.com/office/powerpoint/2010/main" val="6835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late of food&#10;&#10;Description automatically generated with medium confidence">
            <a:extLst>
              <a:ext uri="{FF2B5EF4-FFF2-40B4-BE49-F238E27FC236}">
                <a16:creationId xmlns:a16="http://schemas.microsoft.com/office/drawing/2014/main" id="{8F669DD1-0167-25B3-8801-928E9A41FADA}"/>
              </a:ext>
            </a:extLst>
          </p:cNvPr>
          <p:cNvPicPr>
            <a:picLocks noChangeAspect="1"/>
          </p:cNvPicPr>
          <p:nvPr/>
        </p:nvPicPr>
        <p:blipFill rotWithShape="1">
          <a:blip r:embed="rId3">
            <a:alphaModFix amt="4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3833" r="-1" b="21121"/>
          <a:stretch/>
        </p:blipFill>
        <p:spPr>
          <a:xfrm>
            <a:off x="0" y="321274"/>
            <a:ext cx="12188932" cy="6858000"/>
          </a:xfrm>
          <a:prstGeom prst="rect">
            <a:avLst/>
          </a:prstGeom>
        </p:spPr>
      </p:pic>
      <p:sp>
        <p:nvSpPr>
          <p:cNvPr id="2" name="Title 1">
            <a:extLst>
              <a:ext uri="{FF2B5EF4-FFF2-40B4-BE49-F238E27FC236}">
                <a16:creationId xmlns:a16="http://schemas.microsoft.com/office/drawing/2014/main" id="{8B5D2609-FE71-A3ED-AB6C-A2C9993D942D}"/>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Lasagna Challenge</a:t>
            </a:r>
          </a:p>
        </p:txBody>
      </p:sp>
      <p:sp>
        <p:nvSpPr>
          <p:cNvPr id="3" name="Content Placeholder 2">
            <a:extLst>
              <a:ext uri="{FF2B5EF4-FFF2-40B4-BE49-F238E27FC236}">
                <a16:creationId xmlns:a16="http://schemas.microsoft.com/office/drawing/2014/main" id="{8414E6CB-AC3B-0C58-7BE6-336B66687B74}"/>
              </a:ext>
            </a:extLst>
          </p:cNvPr>
          <p:cNvSpPr>
            <a:spLocks noGrp="1"/>
          </p:cNvSpPr>
          <p:nvPr>
            <p:ph idx="1"/>
          </p:nvPr>
        </p:nvSpPr>
        <p:spPr>
          <a:xfrm>
            <a:off x="8451608" y="643467"/>
            <a:ext cx="3096926" cy="5571066"/>
          </a:xfrm>
        </p:spPr>
        <p:txBody>
          <a:bodyPr vert="horz" lIns="91440" tIns="45720" rIns="91440" bIns="45720" rtlCol="0" anchor="ctr">
            <a:normAutofit/>
          </a:bodyPr>
          <a:lstStyle/>
          <a:p>
            <a:pPr marL="0" indent="0">
              <a:lnSpc>
                <a:spcPct val="100000"/>
              </a:lnSpc>
              <a:spcBef>
                <a:spcPts val="0"/>
              </a:spcBef>
              <a:buNone/>
            </a:pPr>
            <a:r>
              <a:rPr lang="en-US" sz="2000" dirty="0"/>
              <a:t>https://</a:t>
            </a:r>
            <a:r>
              <a:rPr lang="en-US" sz="2000" dirty="0" err="1"/>
              <a:t>exercism.org</a:t>
            </a:r>
            <a:r>
              <a:rPr lang="en-US" sz="2000" dirty="0"/>
              <a:t>/tracks/go/exercises/lasagna/edit</a:t>
            </a:r>
          </a:p>
        </p:txBody>
      </p:sp>
    </p:spTree>
    <p:extLst>
      <p:ext uri="{BB962C8B-B14F-4D97-AF65-F5344CB8AC3E}">
        <p14:creationId xmlns:p14="http://schemas.microsoft.com/office/powerpoint/2010/main" val="2508356072"/>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BD67-BFA5-72A0-5ADD-55FE5F33CD31}"/>
              </a:ext>
            </a:extLst>
          </p:cNvPr>
          <p:cNvSpPr>
            <a:spLocks noGrp="1"/>
          </p:cNvSpPr>
          <p:nvPr>
            <p:ph type="title"/>
          </p:nvPr>
        </p:nvSpPr>
        <p:spPr/>
        <p:txBody>
          <a:bodyPr/>
          <a:lstStyle/>
          <a:p>
            <a:r>
              <a:rPr lang="en-GB"/>
              <a:t>Challenge</a:t>
            </a:r>
          </a:p>
        </p:txBody>
      </p:sp>
      <p:sp>
        <p:nvSpPr>
          <p:cNvPr id="3" name="Content Placeholder 2">
            <a:extLst>
              <a:ext uri="{FF2B5EF4-FFF2-40B4-BE49-F238E27FC236}">
                <a16:creationId xmlns:a16="http://schemas.microsoft.com/office/drawing/2014/main" id="{08590B47-5E77-9E54-66F6-3EE1E4946A34}"/>
              </a:ext>
            </a:extLst>
          </p:cNvPr>
          <p:cNvSpPr>
            <a:spLocks noGrp="1"/>
          </p:cNvSpPr>
          <p:nvPr>
            <p:ph idx="1"/>
          </p:nvPr>
        </p:nvSpPr>
        <p:spPr/>
        <p:txBody>
          <a:bodyPr/>
          <a:lstStyle/>
          <a:p>
            <a:pPr algn="l"/>
            <a:r>
              <a:rPr lang="en-GB" b="0" i="0" dirty="0">
                <a:solidFill>
                  <a:srgbClr val="3D3D4E"/>
                </a:solidFill>
                <a:effectLst/>
                <a:latin typeface="Droid Serif"/>
              </a:rPr>
              <a:t>Implement a function which will convert Celsius to Fahrenheit. Types of temperatures are float32 which are aliased to Celsius and Fahrenheit for you.</a:t>
            </a:r>
          </a:p>
          <a:p>
            <a:pPr algn="l"/>
            <a:endParaRPr lang="en-GB" dirty="0">
              <a:solidFill>
                <a:srgbClr val="3D3D4E"/>
              </a:solidFill>
              <a:latin typeface="Droid Serif"/>
            </a:endParaRPr>
          </a:p>
          <a:p>
            <a:pPr algn="l"/>
            <a:r>
              <a:rPr lang="en-GB" dirty="0" err="1">
                <a:solidFill>
                  <a:srgbClr val="3D3D4E"/>
                </a:solidFill>
                <a:latin typeface="Droid Serif"/>
              </a:rPr>
              <a:t>f</a:t>
            </a:r>
            <a:r>
              <a:rPr lang="en-GB" b="0" i="0" dirty="0" err="1">
                <a:solidFill>
                  <a:srgbClr val="3D3D4E"/>
                </a:solidFill>
                <a:effectLst/>
                <a:latin typeface="Droid Serif"/>
              </a:rPr>
              <a:t>unc</a:t>
            </a:r>
            <a:r>
              <a:rPr lang="en-GB" b="0" i="0" dirty="0">
                <a:solidFill>
                  <a:srgbClr val="3D3D4E"/>
                </a:solidFill>
                <a:effectLst/>
                <a:latin typeface="Droid Serif"/>
              </a:rPr>
              <a:t> </a:t>
            </a:r>
            <a:r>
              <a:rPr lang="en-GB" b="0" i="0" dirty="0" err="1">
                <a:solidFill>
                  <a:srgbClr val="3D3D4E"/>
                </a:solidFill>
                <a:effectLst/>
                <a:latin typeface="Droid Serif"/>
              </a:rPr>
              <a:t>toFahrenheit</a:t>
            </a:r>
            <a:r>
              <a:rPr lang="en-GB" b="0" i="0" dirty="0">
                <a:solidFill>
                  <a:srgbClr val="3D3D4E"/>
                </a:solidFill>
                <a:effectLst/>
                <a:latin typeface="Droid Serif"/>
              </a:rPr>
              <a:t>(t Celsius){</a:t>
            </a:r>
          </a:p>
          <a:p>
            <a:pPr algn="l"/>
            <a:r>
              <a:rPr lang="en-GB" dirty="0">
                <a:solidFill>
                  <a:srgbClr val="3D3D4E"/>
                </a:solidFill>
                <a:latin typeface="Droid Serif"/>
              </a:rPr>
              <a:t>}</a:t>
            </a:r>
            <a:endParaRPr lang="en-GB" b="0" i="0" dirty="0">
              <a:solidFill>
                <a:srgbClr val="3D3D4E"/>
              </a:solidFill>
              <a:effectLst/>
              <a:latin typeface="Droid Serif"/>
            </a:endParaRPr>
          </a:p>
          <a:p>
            <a:pPr algn="l">
              <a:buFont typeface="Arial" panose="020B0604020202020204" pitchFamily="34" charset="0"/>
              <a:buChar char="•"/>
            </a:pPr>
            <a:r>
              <a:rPr lang="en-GB" b="0" i="0" dirty="0">
                <a:solidFill>
                  <a:srgbClr val="3D3D4E"/>
                </a:solidFill>
                <a:effectLst/>
                <a:latin typeface="Droid Serif"/>
              </a:rPr>
              <a:t>Temperature in ˚F = (Temp in °C * 9/5) + 32</a:t>
            </a:r>
          </a:p>
          <a:p>
            <a:endParaRPr lang="en-GB" dirty="0"/>
          </a:p>
        </p:txBody>
      </p:sp>
      <p:sp>
        <p:nvSpPr>
          <p:cNvPr id="4" name="Date Placeholder 3">
            <a:extLst>
              <a:ext uri="{FF2B5EF4-FFF2-40B4-BE49-F238E27FC236}">
                <a16:creationId xmlns:a16="http://schemas.microsoft.com/office/drawing/2014/main" id="{63BC2A8D-07DA-564C-BB1E-D9096A7DC139}"/>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4282926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B6F0-CDE6-C59A-3197-29CEB05B0DDB}"/>
              </a:ext>
            </a:extLst>
          </p:cNvPr>
          <p:cNvSpPr>
            <a:spLocks noGrp="1"/>
          </p:cNvSpPr>
          <p:nvPr>
            <p:ph type="title"/>
          </p:nvPr>
        </p:nvSpPr>
        <p:spPr/>
        <p:txBody>
          <a:bodyPr/>
          <a:lstStyle/>
          <a:p>
            <a:r>
              <a:rPr lang="en-GB" dirty="0"/>
              <a:t>Type conversion</a:t>
            </a:r>
          </a:p>
        </p:txBody>
      </p:sp>
      <p:sp>
        <p:nvSpPr>
          <p:cNvPr id="3" name="Content Placeholder 2">
            <a:extLst>
              <a:ext uri="{FF2B5EF4-FFF2-40B4-BE49-F238E27FC236}">
                <a16:creationId xmlns:a16="http://schemas.microsoft.com/office/drawing/2014/main" id="{106265DD-DBC0-7FB7-154D-A6E7F8601764}"/>
              </a:ext>
            </a:extLst>
          </p:cNvPr>
          <p:cNvSpPr>
            <a:spLocks noGrp="1"/>
          </p:cNvSpPr>
          <p:nvPr>
            <p:ph idx="1"/>
          </p:nvPr>
        </p:nvSpPr>
        <p:spPr>
          <a:xfrm>
            <a:off x="1024128" y="1574800"/>
            <a:ext cx="9720073" cy="4734560"/>
          </a:xfrm>
        </p:spPr>
        <p:txBody>
          <a:bodyPr>
            <a:normAutofit/>
          </a:bodyPr>
          <a:lstStyle/>
          <a:p>
            <a:r>
              <a:rPr lang="en-GB" dirty="0"/>
              <a:t>You can convert some data types, but not all types can be converted to each other.</a:t>
            </a:r>
          </a:p>
          <a:p>
            <a:endParaRPr lang="en-GB" dirty="0"/>
          </a:p>
          <a:p>
            <a:pPr>
              <a:buFont typeface="Arial" panose="020B0604020202020204" pitchFamily="34" charset="0"/>
              <a:buChar char="•"/>
            </a:pPr>
            <a:r>
              <a:rPr lang="en-GB" dirty="0"/>
              <a:t>int to a float:  just write it as a whole number.</a:t>
            </a:r>
          </a:p>
          <a:p>
            <a:pPr>
              <a:buFont typeface="Arial" panose="020B0604020202020204" pitchFamily="34" charset="0"/>
              <a:buChar char="•"/>
            </a:pPr>
            <a:r>
              <a:rPr lang="en-GB" dirty="0"/>
              <a:t>float32 / float64 to int: You can convert a floating-point number to an int by using the </a:t>
            </a:r>
            <a:r>
              <a:rPr lang="en-GB" dirty="0">
                <a:solidFill>
                  <a:srgbClr val="0070C0"/>
                </a:solidFill>
              </a:rPr>
              <a:t>int() </a:t>
            </a:r>
            <a:r>
              <a:rPr lang="en-GB" dirty="0"/>
              <a:t>function </a:t>
            </a:r>
          </a:p>
          <a:p>
            <a:pPr>
              <a:buFont typeface="Arial" panose="020B0604020202020204" pitchFamily="34" charset="0"/>
              <a:buChar char="•"/>
            </a:pPr>
            <a:r>
              <a:rPr lang="en-GB" dirty="0"/>
              <a:t>int to string: You can convert an int to a string using the </a:t>
            </a:r>
            <a:r>
              <a:rPr lang="en-GB" dirty="0" err="1">
                <a:solidFill>
                  <a:srgbClr val="0070C0"/>
                </a:solidFill>
              </a:rPr>
              <a:t>strconv.Itoa</a:t>
            </a:r>
            <a:r>
              <a:rPr lang="en-GB" dirty="0">
                <a:solidFill>
                  <a:srgbClr val="0070C0"/>
                </a:solidFill>
              </a:rPr>
              <a:t>() </a:t>
            </a:r>
          </a:p>
          <a:p>
            <a:pPr>
              <a:buFont typeface="Arial" panose="020B0604020202020204" pitchFamily="34" charset="0"/>
              <a:buChar char="•"/>
            </a:pPr>
            <a:r>
              <a:rPr lang="en-GB" dirty="0"/>
              <a:t>string to int: You can convert a string to an int using the </a:t>
            </a:r>
            <a:r>
              <a:rPr lang="en-GB" dirty="0" err="1">
                <a:solidFill>
                  <a:srgbClr val="0070C0"/>
                </a:solidFill>
              </a:rPr>
              <a:t>strconv.Atoi</a:t>
            </a:r>
            <a:r>
              <a:rPr lang="en-GB" dirty="0">
                <a:solidFill>
                  <a:srgbClr val="0070C0"/>
                </a:solidFill>
              </a:rPr>
              <a:t>()</a:t>
            </a:r>
          </a:p>
          <a:p>
            <a:pPr>
              <a:buFont typeface="Arial" panose="020B0604020202020204" pitchFamily="34" charset="0"/>
              <a:buChar char="•"/>
            </a:pPr>
            <a:r>
              <a:rPr lang="en-GB" dirty="0"/>
              <a:t>byte to string: You can convert a byte (or a slice of bytes) to a string using the </a:t>
            </a:r>
            <a:r>
              <a:rPr lang="en-GB" dirty="0">
                <a:solidFill>
                  <a:srgbClr val="0070C0"/>
                </a:solidFill>
              </a:rPr>
              <a:t>string() </a:t>
            </a:r>
            <a:r>
              <a:rPr lang="en-GB" dirty="0"/>
              <a:t>function.</a:t>
            </a:r>
          </a:p>
          <a:p>
            <a:pPr>
              <a:buFont typeface="Arial" panose="020B0604020202020204" pitchFamily="34" charset="0"/>
              <a:buChar char="•"/>
            </a:pPr>
            <a:r>
              <a:rPr lang="en-GB" dirty="0"/>
              <a:t>string to byte: You can convert a string to a byte (or a slice of bytes) using the </a:t>
            </a:r>
            <a:r>
              <a:rPr lang="en-GB" dirty="0">
                <a:solidFill>
                  <a:srgbClr val="0070C0"/>
                </a:solidFill>
              </a:rPr>
              <a:t>[]byte() </a:t>
            </a:r>
            <a:r>
              <a:rPr lang="en-GB" dirty="0"/>
              <a:t>function.</a:t>
            </a:r>
          </a:p>
        </p:txBody>
      </p:sp>
    </p:spTree>
    <p:extLst>
      <p:ext uri="{BB962C8B-B14F-4D97-AF65-F5344CB8AC3E}">
        <p14:creationId xmlns:p14="http://schemas.microsoft.com/office/powerpoint/2010/main" val="2611427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8ADA-8D2D-10F9-A3C5-9299086B0A64}"/>
              </a:ext>
            </a:extLst>
          </p:cNvPr>
          <p:cNvSpPr>
            <a:spLocks noGrp="1"/>
          </p:cNvSpPr>
          <p:nvPr>
            <p:ph type="title"/>
          </p:nvPr>
        </p:nvSpPr>
        <p:spPr/>
        <p:txBody>
          <a:bodyPr/>
          <a:lstStyle/>
          <a:p>
            <a:r>
              <a:rPr lang="en-GB" dirty="0"/>
              <a:t>WEEK 3</a:t>
            </a:r>
          </a:p>
        </p:txBody>
      </p:sp>
      <p:sp>
        <p:nvSpPr>
          <p:cNvPr id="3" name="Text Placeholder 2">
            <a:extLst>
              <a:ext uri="{FF2B5EF4-FFF2-40B4-BE49-F238E27FC236}">
                <a16:creationId xmlns:a16="http://schemas.microsoft.com/office/drawing/2014/main" id="{045B2480-61AF-CF0D-9672-2787F3D7FF41}"/>
              </a:ext>
            </a:extLst>
          </p:cNvPr>
          <p:cNvSpPr>
            <a:spLocks noGrp="1"/>
          </p:cNvSpPr>
          <p:nvPr>
            <p:ph type="body" idx="1"/>
          </p:nvPr>
        </p:nvSpPr>
        <p:spPr/>
        <p:txBody>
          <a:bodyPr/>
          <a:lstStyle/>
          <a:p>
            <a:r>
              <a:rPr lang="en-GB" dirty="0"/>
              <a:t>Coding for women </a:t>
            </a:r>
          </a:p>
        </p:txBody>
      </p:sp>
      <p:sp>
        <p:nvSpPr>
          <p:cNvPr id="4" name="Date Placeholder 3">
            <a:extLst>
              <a:ext uri="{FF2B5EF4-FFF2-40B4-BE49-F238E27FC236}">
                <a16:creationId xmlns:a16="http://schemas.microsoft.com/office/drawing/2014/main" id="{14F1AE7C-ADC5-9EDE-ED95-7DE96BC644A3}"/>
              </a:ext>
            </a:extLst>
          </p:cNvPr>
          <p:cNvSpPr>
            <a:spLocks noGrp="1"/>
          </p:cNvSpPr>
          <p:nvPr>
            <p:ph type="dt" sz="half" idx="10"/>
          </p:nvPr>
        </p:nvSpPr>
        <p:spPr/>
        <p:txBody>
          <a:bodyPr/>
          <a:lstStyle/>
          <a:p>
            <a:pPr rtl="0"/>
            <a:fld id="{ED329652-6112-4F3D-B614-62B56A045E3D}" type="datetime1">
              <a:rPr lang="en-US" smtClean="0"/>
              <a:t>7/18/23</a:t>
            </a:fld>
            <a:endParaRPr lang="en-US"/>
          </a:p>
        </p:txBody>
      </p:sp>
    </p:spTree>
    <p:extLst>
      <p:ext uri="{BB962C8B-B14F-4D97-AF65-F5344CB8AC3E}">
        <p14:creationId xmlns:p14="http://schemas.microsoft.com/office/powerpoint/2010/main" val="3246946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9C45-BB49-697E-0F9B-212EAC4110EA}"/>
              </a:ext>
            </a:extLst>
          </p:cNvPr>
          <p:cNvSpPr>
            <a:spLocks noGrp="1"/>
          </p:cNvSpPr>
          <p:nvPr>
            <p:ph type="title"/>
          </p:nvPr>
        </p:nvSpPr>
        <p:spPr>
          <a:xfrm>
            <a:off x="643468" y="643467"/>
            <a:ext cx="3415612" cy="5571066"/>
          </a:xfrm>
        </p:spPr>
        <p:txBody>
          <a:bodyPr>
            <a:normAutofit/>
          </a:bodyPr>
          <a:lstStyle/>
          <a:p>
            <a:r>
              <a:rPr lang="en-GB">
                <a:solidFill>
                  <a:srgbClr val="FFFFFF"/>
                </a:solidFill>
              </a:rPr>
              <a:t>What we’re learning this week</a:t>
            </a:r>
          </a:p>
        </p:txBody>
      </p:sp>
      <p:graphicFrame>
        <p:nvGraphicFramePr>
          <p:cNvPr id="6" name="Content Placeholder 2">
            <a:extLst>
              <a:ext uri="{FF2B5EF4-FFF2-40B4-BE49-F238E27FC236}">
                <a16:creationId xmlns:a16="http://schemas.microsoft.com/office/drawing/2014/main" id="{CAFF4D4D-94CC-B40E-F767-55CA13C5ED5D}"/>
              </a:ext>
            </a:extLst>
          </p:cNvPr>
          <p:cNvGraphicFramePr>
            <a:graphicFrameLocks noGrp="1"/>
          </p:cNvGraphicFramePr>
          <p:nvPr>
            <p:ph idx="1"/>
            <p:extLst>
              <p:ext uri="{D42A27DB-BD31-4B8C-83A1-F6EECF244321}">
                <p14:modId xmlns:p14="http://schemas.microsoft.com/office/powerpoint/2010/main" val="106743082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313C7F7-67E4-4DE9-C66C-9AB405509882}"/>
              </a:ext>
            </a:extLst>
          </p:cNvPr>
          <p:cNvSpPr>
            <a:spLocks noGrp="1"/>
          </p:cNvSpPr>
          <p:nvPr>
            <p:ph type="dt" sz="half" idx="10"/>
          </p:nvPr>
        </p:nvSpPr>
        <p:spPr/>
        <p:txBody>
          <a:bodyPr>
            <a:normAutofit/>
          </a:bodyPr>
          <a:lstStyle/>
          <a:p>
            <a:pPr rtl="0">
              <a:spcAft>
                <a:spcPts val="600"/>
              </a:spcAft>
            </a:pPr>
            <a:fld id="{6AF379E8-AC6C-43B9-9222-BDF0AF9336F0}" type="datetime1">
              <a:rPr lang="en-US">
                <a:solidFill>
                  <a:srgbClr val="FFFFFF"/>
                </a:solidFill>
              </a:rPr>
              <a:pPr rtl="0">
                <a:spcAft>
                  <a:spcPts val="600"/>
                </a:spcAft>
              </a:pPr>
              <a:t>7/18/23</a:t>
            </a:fld>
            <a:endParaRPr lang="en-US">
              <a:solidFill>
                <a:srgbClr val="FFFFFF"/>
              </a:solidFill>
            </a:endParaRPr>
          </a:p>
        </p:txBody>
      </p:sp>
    </p:spTree>
    <p:extLst>
      <p:ext uri="{BB962C8B-B14F-4D97-AF65-F5344CB8AC3E}">
        <p14:creationId xmlns:p14="http://schemas.microsoft.com/office/powerpoint/2010/main" val="8197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9137-000F-B685-182D-E008E814182D}"/>
              </a:ext>
            </a:extLst>
          </p:cNvPr>
          <p:cNvSpPr>
            <a:spLocks noGrp="1"/>
          </p:cNvSpPr>
          <p:nvPr>
            <p:ph type="title"/>
          </p:nvPr>
        </p:nvSpPr>
        <p:spPr/>
        <p:txBody>
          <a:bodyPr/>
          <a:lstStyle/>
          <a:p>
            <a:r>
              <a:rPr lang="en-GB" dirty="0"/>
              <a:t>What is Go?</a:t>
            </a:r>
          </a:p>
        </p:txBody>
      </p:sp>
      <p:sp>
        <p:nvSpPr>
          <p:cNvPr id="3" name="Content Placeholder 2">
            <a:extLst>
              <a:ext uri="{FF2B5EF4-FFF2-40B4-BE49-F238E27FC236}">
                <a16:creationId xmlns:a16="http://schemas.microsoft.com/office/drawing/2014/main" id="{D9473B4A-1DC6-6725-8798-70EE6162B3C2}"/>
              </a:ext>
            </a:extLst>
          </p:cNvPr>
          <p:cNvSpPr>
            <a:spLocks noGrp="1"/>
          </p:cNvSpPr>
          <p:nvPr>
            <p:ph idx="1"/>
          </p:nvPr>
        </p:nvSpPr>
        <p:spPr>
          <a:xfrm>
            <a:off x="1066800" y="1756229"/>
            <a:ext cx="10058400" cy="4459177"/>
          </a:xfrm>
        </p:spPr>
        <p:txBody>
          <a:bodyPr>
            <a:normAutofit/>
          </a:bodyPr>
          <a:lstStyle/>
          <a:p>
            <a:pPr marL="0" indent="0">
              <a:buNone/>
            </a:pPr>
            <a:r>
              <a:rPr lang="en-GB" dirty="0"/>
              <a:t>A free, open-source programming language created at Google by Robert </a:t>
            </a:r>
            <a:r>
              <a:rPr lang="en-GB" dirty="0" err="1"/>
              <a:t>Griesemer</a:t>
            </a:r>
            <a:r>
              <a:rPr lang="en-GB" dirty="0"/>
              <a:t>, Ken Thompson and Rob Pike.</a:t>
            </a:r>
          </a:p>
          <a:p>
            <a:pPr marL="0" indent="0">
              <a:buNone/>
            </a:pPr>
            <a:endParaRPr lang="en-GB" dirty="0"/>
          </a:p>
          <a:p>
            <a:pPr marL="0" indent="0">
              <a:buNone/>
            </a:pPr>
            <a:r>
              <a:rPr lang="en-GB" dirty="0"/>
              <a:t>First release was 2011.</a:t>
            </a:r>
          </a:p>
          <a:p>
            <a:pPr marL="0" indent="0">
              <a:buNone/>
            </a:pPr>
            <a:endParaRPr lang="en-GB" dirty="0"/>
          </a:p>
          <a:p>
            <a:pPr marL="0" indent="0">
              <a:buNone/>
            </a:pPr>
            <a:r>
              <a:rPr lang="en-GB" dirty="0"/>
              <a:t>The goals of the Go project were to eliminate the slowness and clumsiness of software development at Google, and thereby to make the process more productive and scalable.</a:t>
            </a:r>
          </a:p>
          <a:p>
            <a:endParaRPr lang="en-GB" dirty="0"/>
          </a:p>
        </p:txBody>
      </p:sp>
    </p:spTree>
    <p:extLst>
      <p:ext uri="{BB962C8B-B14F-4D97-AF65-F5344CB8AC3E}">
        <p14:creationId xmlns:p14="http://schemas.microsoft.com/office/powerpoint/2010/main" val="172411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A85F-67B4-4583-1FC2-6190BD7843F5}"/>
              </a:ext>
            </a:extLst>
          </p:cNvPr>
          <p:cNvSpPr>
            <a:spLocks noGrp="1"/>
          </p:cNvSpPr>
          <p:nvPr>
            <p:ph type="title"/>
          </p:nvPr>
        </p:nvSpPr>
        <p:spPr/>
        <p:txBody>
          <a:bodyPr/>
          <a:lstStyle/>
          <a:p>
            <a:r>
              <a:rPr lang="en-GB" dirty="0"/>
              <a:t>Arrays</a:t>
            </a:r>
          </a:p>
        </p:txBody>
      </p:sp>
      <p:sp>
        <p:nvSpPr>
          <p:cNvPr id="3" name="Content Placeholder 2">
            <a:extLst>
              <a:ext uri="{FF2B5EF4-FFF2-40B4-BE49-F238E27FC236}">
                <a16:creationId xmlns:a16="http://schemas.microsoft.com/office/drawing/2014/main" id="{3AF9D1D9-73E0-4D4A-385B-E5BD914FE0FC}"/>
              </a:ext>
            </a:extLst>
          </p:cNvPr>
          <p:cNvSpPr>
            <a:spLocks noGrp="1"/>
          </p:cNvSpPr>
          <p:nvPr>
            <p:ph idx="1"/>
          </p:nvPr>
        </p:nvSpPr>
        <p:spPr/>
        <p:txBody>
          <a:bodyPr/>
          <a:lstStyle/>
          <a:p>
            <a:r>
              <a:rPr lang="en-GB" dirty="0"/>
              <a:t>Arrays hold a set number of a group of items of the same type.</a:t>
            </a:r>
          </a:p>
          <a:p>
            <a:r>
              <a:rPr lang="en-GB" dirty="0"/>
              <a:t>For example you might want to hold a list of numbers</a:t>
            </a:r>
          </a:p>
          <a:p>
            <a:endParaRPr lang="en-GB" dirty="0"/>
          </a:p>
          <a:p>
            <a:endParaRPr lang="en-GB" dirty="0"/>
          </a:p>
          <a:p>
            <a:endParaRPr lang="en-GB" dirty="0"/>
          </a:p>
          <a:p>
            <a:endParaRPr lang="en-GB" dirty="0"/>
          </a:p>
          <a:p>
            <a:r>
              <a:rPr lang="en-GB" dirty="0"/>
              <a:t>When creating an array you separate an the values using commas, when printing it is shown with elements separated by spaces. </a:t>
            </a:r>
          </a:p>
          <a:p>
            <a:endParaRPr lang="en-GB" dirty="0"/>
          </a:p>
          <a:p>
            <a:endParaRPr lang="en-GB" dirty="0"/>
          </a:p>
        </p:txBody>
      </p:sp>
      <p:sp>
        <p:nvSpPr>
          <p:cNvPr id="4" name="Date Placeholder 3">
            <a:extLst>
              <a:ext uri="{FF2B5EF4-FFF2-40B4-BE49-F238E27FC236}">
                <a16:creationId xmlns:a16="http://schemas.microsoft.com/office/drawing/2014/main" id="{DDED124B-E35A-E157-119F-45E73120AE2F}"/>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10" name="Picture 9">
            <a:extLst>
              <a:ext uri="{FF2B5EF4-FFF2-40B4-BE49-F238E27FC236}">
                <a16:creationId xmlns:a16="http://schemas.microsoft.com/office/drawing/2014/main" id="{597B1493-D457-CAA8-DFB1-A447CEDE524C}"/>
              </a:ext>
            </a:extLst>
          </p:cNvPr>
          <p:cNvPicPr>
            <a:picLocks noChangeAspect="1"/>
          </p:cNvPicPr>
          <p:nvPr/>
        </p:nvPicPr>
        <p:blipFill>
          <a:blip r:embed="rId2"/>
          <a:stretch>
            <a:fillRect/>
          </a:stretch>
        </p:blipFill>
        <p:spPr>
          <a:xfrm>
            <a:off x="1174478" y="4297680"/>
            <a:ext cx="4132563" cy="620853"/>
          </a:xfrm>
          <a:prstGeom prst="rect">
            <a:avLst/>
          </a:prstGeom>
        </p:spPr>
      </p:pic>
      <p:pic>
        <p:nvPicPr>
          <p:cNvPr id="12" name="Picture 11">
            <a:extLst>
              <a:ext uri="{FF2B5EF4-FFF2-40B4-BE49-F238E27FC236}">
                <a16:creationId xmlns:a16="http://schemas.microsoft.com/office/drawing/2014/main" id="{658B7A2B-2A15-3D40-6E5C-99DBD8CAAE26}"/>
              </a:ext>
            </a:extLst>
          </p:cNvPr>
          <p:cNvPicPr>
            <a:picLocks noChangeAspect="1"/>
          </p:cNvPicPr>
          <p:nvPr/>
        </p:nvPicPr>
        <p:blipFill>
          <a:blip r:embed="rId3"/>
          <a:stretch>
            <a:fillRect/>
          </a:stretch>
        </p:blipFill>
        <p:spPr>
          <a:xfrm>
            <a:off x="1174478" y="3269892"/>
            <a:ext cx="6535758" cy="933680"/>
          </a:xfrm>
          <a:prstGeom prst="rect">
            <a:avLst/>
          </a:prstGeom>
        </p:spPr>
      </p:pic>
    </p:spTree>
    <p:extLst>
      <p:ext uri="{BB962C8B-B14F-4D97-AF65-F5344CB8AC3E}">
        <p14:creationId xmlns:p14="http://schemas.microsoft.com/office/powerpoint/2010/main" val="3038704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7033-C729-3F37-1D93-303CEAD52766}"/>
              </a:ext>
            </a:extLst>
          </p:cNvPr>
          <p:cNvSpPr>
            <a:spLocks noGrp="1"/>
          </p:cNvSpPr>
          <p:nvPr>
            <p:ph type="title"/>
          </p:nvPr>
        </p:nvSpPr>
        <p:spPr/>
        <p:txBody>
          <a:bodyPr/>
          <a:lstStyle/>
          <a:p>
            <a:r>
              <a:rPr lang="en-GB" dirty="0"/>
              <a:t>Arrays</a:t>
            </a:r>
          </a:p>
        </p:txBody>
      </p:sp>
      <p:sp>
        <p:nvSpPr>
          <p:cNvPr id="4" name="Date Placeholder 3">
            <a:extLst>
              <a:ext uri="{FF2B5EF4-FFF2-40B4-BE49-F238E27FC236}">
                <a16:creationId xmlns:a16="http://schemas.microsoft.com/office/drawing/2014/main" id="{7B5DD298-F6B1-F824-2064-AA717958BB83}"/>
              </a:ext>
            </a:extLst>
          </p:cNvPr>
          <p:cNvSpPr>
            <a:spLocks noGrp="1"/>
          </p:cNvSpPr>
          <p:nvPr>
            <p:ph type="dt" sz="half" idx="10"/>
          </p:nvPr>
        </p:nvSpPr>
        <p:spPr/>
        <p:txBody>
          <a:bodyPr/>
          <a:lstStyle/>
          <a:p>
            <a:pPr rtl="0"/>
            <a:fld id="{6AF379E8-AC6C-43B9-9222-BDF0AF9336F0}" type="datetime1">
              <a:rPr lang="en-US" smtClean="0"/>
              <a:t>7/18/23</a:t>
            </a:fld>
            <a:endParaRPr lang="en-US"/>
          </a:p>
        </p:txBody>
      </p:sp>
      <p:sp>
        <p:nvSpPr>
          <p:cNvPr id="13" name="TextBox 12">
            <a:extLst>
              <a:ext uri="{FF2B5EF4-FFF2-40B4-BE49-F238E27FC236}">
                <a16:creationId xmlns:a16="http://schemas.microsoft.com/office/drawing/2014/main" id="{E638ECEB-0565-820E-D8EE-3BD077D1FA46}"/>
              </a:ext>
            </a:extLst>
          </p:cNvPr>
          <p:cNvSpPr txBox="1"/>
          <p:nvPr/>
        </p:nvSpPr>
        <p:spPr>
          <a:xfrm>
            <a:off x="7348251" y="1068187"/>
            <a:ext cx="4253786" cy="1323439"/>
          </a:xfrm>
          <a:prstGeom prst="rect">
            <a:avLst/>
          </a:prstGeom>
          <a:noFill/>
        </p:spPr>
        <p:txBody>
          <a:bodyPr wrap="square" rtlCol="0">
            <a:spAutoFit/>
          </a:bodyPr>
          <a:lstStyle/>
          <a:p>
            <a:r>
              <a:rPr lang="en-GB" sz="2000" dirty="0"/>
              <a:t>Here we are telling the computer the type of the variable ‘fruit’ is an array of length four and the element type is string.</a:t>
            </a:r>
          </a:p>
        </p:txBody>
      </p:sp>
      <p:sp>
        <p:nvSpPr>
          <p:cNvPr id="18" name="TextBox 17">
            <a:extLst>
              <a:ext uri="{FF2B5EF4-FFF2-40B4-BE49-F238E27FC236}">
                <a16:creationId xmlns:a16="http://schemas.microsoft.com/office/drawing/2014/main" id="{54CF567F-B6BB-4120-8046-C7A927D00D18}"/>
              </a:ext>
            </a:extLst>
          </p:cNvPr>
          <p:cNvSpPr txBox="1"/>
          <p:nvPr/>
        </p:nvSpPr>
        <p:spPr>
          <a:xfrm>
            <a:off x="1324776" y="4466159"/>
            <a:ext cx="9419423" cy="1200329"/>
          </a:xfrm>
          <a:prstGeom prst="rect">
            <a:avLst/>
          </a:prstGeom>
          <a:noFill/>
        </p:spPr>
        <p:txBody>
          <a:bodyPr wrap="square" rtlCol="0">
            <a:spAutoFit/>
          </a:bodyPr>
          <a:lstStyle/>
          <a:p>
            <a:r>
              <a:rPr lang="en-GB" dirty="0"/>
              <a:t>[ ] = this is an array</a:t>
            </a:r>
          </a:p>
          <a:p>
            <a:r>
              <a:rPr lang="en-GB" dirty="0"/>
              <a:t>4 = the array will be of length four</a:t>
            </a:r>
          </a:p>
          <a:p>
            <a:r>
              <a:rPr lang="en-GB" i="1" dirty="0"/>
              <a:t>string</a:t>
            </a:r>
            <a:r>
              <a:rPr lang="en-GB" dirty="0"/>
              <a:t> = the elements of the array will be strings</a:t>
            </a:r>
          </a:p>
          <a:p>
            <a:r>
              <a:rPr lang="en-GB" dirty="0"/>
              <a:t>{ } = the contents inside the curly brackets is the contents to put in the array</a:t>
            </a:r>
          </a:p>
        </p:txBody>
      </p:sp>
      <p:pic>
        <p:nvPicPr>
          <p:cNvPr id="20" name="Picture 19">
            <a:extLst>
              <a:ext uri="{FF2B5EF4-FFF2-40B4-BE49-F238E27FC236}">
                <a16:creationId xmlns:a16="http://schemas.microsoft.com/office/drawing/2014/main" id="{C18E9A07-099D-D657-4566-9D7CA3CC5AF3}"/>
              </a:ext>
            </a:extLst>
          </p:cNvPr>
          <p:cNvPicPr>
            <a:picLocks noChangeAspect="1"/>
          </p:cNvPicPr>
          <p:nvPr/>
        </p:nvPicPr>
        <p:blipFill>
          <a:blip r:embed="rId2"/>
          <a:stretch>
            <a:fillRect/>
          </a:stretch>
        </p:blipFill>
        <p:spPr>
          <a:xfrm>
            <a:off x="3746772" y="1238632"/>
            <a:ext cx="3469276" cy="799697"/>
          </a:xfrm>
          <a:prstGeom prst="rect">
            <a:avLst/>
          </a:prstGeom>
        </p:spPr>
      </p:pic>
      <p:sp>
        <p:nvSpPr>
          <p:cNvPr id="23" name="TextBox 22">
            <a:extLst>
              <a:ext uri="{FF2B5EF4-FFF2-40B4-BE49-F238E27FC236}">
                <a16:creationId xmlns:a16="http://schemas.microsoft.com/office/drawing/2014/main" id="{B89589FA-F5D0-BBDC-7965-7AF27FCA4489}"/>
              </a:ext>
            </a:extLst>
          </p:cNvPr>
          <p:cNvSpPr txBox="1"/>
          <p:nvPr/>
        </p:nvSpPr>
        <p:spPr>
          <a:xfrm>
            <a:off x="727019" y="2175200"/>
            <a:ext cx="4902506" cy="923330"/>
          </a:xfrm>
          <a:prstGeom prst="rect">
            <a:avLst/>
          </a:prstGeom>
          <a:noFill/>
        </p:spPr>
        <p:txBody>
          <a:bodyPr wrap="square" rtlCol="0">
            <a:spAutoFit/>
          </a:bodyPr>
          <a:lstStyle/>
          <a:p>
            <a:r>
              <a:rPr lang="en-GB" dirty="0"/>
              <a:t>Creating an array variable without assigning a value will create an array of the specified length with the zero value of the given element type</a:t>
            </a:r>
          </a:p>
        </p:txBody>
      </p:sp>
      <p:pic>
        <p:nvPicPr>
          <p:cNvPr id="25" name="Picture 24">
            <a:extLst>
              <a:ext uri="{FF2B5EF4-FFF2-40B4-BE49-F238E27FC236}">
                <a16:creationId xmlns:a16="http://schemas.microsoft.com/office/drawing/2014/main" id="{6A0FA0B0-6435-70EA-689C-A6B5CFF240E0}"/>
              </a:ext>
            </a:extLst>
          </p:cNvPr>
          <p:cNvPicPr>
            <a:picLocks noChangeAspect="1"/>
          </p:cNvPicPr>
          <p:nvPr/>
        </p:nvPicPr>
        <p:blipFill>
          <a:blip r:embed="rId3"/>
          <a:stretch>
            <a:fillRect/>
          </a:stretch>
        </p:blipFill>
        <p:spPr>
          <a:xfrm>
            <a:off x="5481410" y="2630845"/>
            <a:ext cx="2577554" cy="353599"/>
          </a:xfrm>
          <a:prstGeom prst="rect">
            <a:avLst/>
          </a:prstGeom>
        </p:spPr>
      </p:pic>
      <p:pic>
        <p:nvPicPr>
          <p:cNvPr id="27" name="Picture 26">
            <a:extLst>
              <a:ext uri="{FF2B5EF4-FFF2-40B4-BE49-F238E27FC236}">
                <a16:creationId xmlns:a16="http://schemas.microsoft.com/office/drawing/2014/main" id="{42E6664E-E273-2FB6-338D-E6B119BA5F36}"/>
              </a:ext>
            </a:extLst>
          </p:cNvPr>
          <p:cNvPicPr>
            <a:picLocks noChangeAspect="1"/>
          </p:cNvPicPr>
          <p:nvPr/>
        </p:nvPicPr>
        <p:blipFill rotWithShape="1">
          <a:blip r:embed="rId4"/>
          <a:srcRect t="13161"/>
          <a:stretch/>
        </p:blipFill>
        <p:spPr>
          <a:xfrm>
            <a:off x="8913284" y="2612888"/>
            <a:ext cx="1662909" cy="389512"/>
          </a:xfrm>
          <a:prstGeom prst="rect">
            <a:avLst/>
          </a:prstGeom>
        </p:spPr>
      </p:pic>
      <p:sp>
        <p:nvSpPr>
          <p:cNvPr id="28" name="Equals 27">
            <a:extLst>
              <a:ext uri="{FF2B5EF4-FFF2-40B4-BE49-F238E27FC236}">
                <a16:creationId xmlns:a16="http://schemas.microsoft.com/office/drawing/2014/main" id="{AFA5C5FC-6B68-3DD5-975E-81D49F978A4B}"/>
              </a:ext>
            </a:extLst>
          </p:cNvPr>
          <p:cNvSpPr/>
          <p:nvPr/>
        </p:nvSpPr>
        <p:spPr>
          <a:xfrm>
            <a:off x="8194177" y="2630845"/>
            <a:ext cx="583894" cy="353599"/>
          </a:xfrm>
          <a:prstGeom prst="mathEqual">
            <a:avLst>
              <a:gd name="adj1" fmla="val 17687"/>
              <a:gd name="adj2" fmla="val 234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30" name="Picture 29">
            <a:extLst>
              <a:ext uri="{FF2B5EF4-FFF2-40B4-BE49-F238E27FC236}">
                <a16:creationId xmlns:a16="http://schemas.microsoft.com/office/drawing/2014/main" id="{D184ADA4-74E2-3E75-53D5-910A62C45DBA}"/>
              </a:ext>
            </a:extLst>
          </p:cNvPr>
          <p:cNvPicPr>
            <a:picLocks noChangeAspect="1"/>
          </p:cNvPicPr>
          <p:nvPr/>
        </p:nvPicPr>
        <p:blipFill>
          <a:blip r:embed="rId5"/>
          <a:stretch>
            <a:fillRect/>
          </a:stretch>
        </p:blipFill>
        <p:spPr>
          <a:xfrm>
            <a:off x="727019" y="3855601"/>
            <a:ext cx="9937309" cy="578249"/>
          </a:xfrm>
          <a:prstGeom prst="rect">
            <a:avLst/>
          </a:prstGeom>
        </p:spPr>
      </p:pic>
    </p:spTree>
    <p:extLst>
      <p:ext uri="{BB962C8B-B14F-4D97-AF65-F5344CB8AC3E}">
        <p14:creationId xmlns:p14="http://schemas.microsoft.com/office/powerpoint/2010/main" val="3829113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13E3-4AAB-1A4B-7F91-7B643C876204}"/>
              </a:ext>
            </a:extLst>
          </p:cNvPr>
          <p:cNvSpPr>
            <a:spLocks noGrp="1"/>
          </p:cNvSpPr>
          <p:nvPr>
            <p:ph type="title"/>
          </p:nvPr>
        </p:nvSpPr>
        <p:spPr/>
        <p:txBody>
          <a:bodyPr/>
          <a:lstStyle/>
          <a:p>
            <a:r>
              <a:rPr lang="en-GB" dirty="0"/>
              <a:t>Arrays</a:t>
            </a:r>
          </a:p>
        </p:txBody>
      </p:sp>
      <p:sp>
        <p:nvSpPr>
          <p:cNvPr id="3" name="Content Placeholder 2">
            <a:extLst>
              <a:ext uri="{FF2B5EF4-FFF2-40B4-BE49-F238E27FC236}">
                <a16:creationId xmlns:a16="http://schemas.microsoft.com/office/drawing/2014/main" id="{F6A0D0D3-C62F-F4B0-4D42-7F3CF2C544A8}"/>
              </a:ext>
            </a:extLst>
          </p:cNvPr>
          <p:cNvSpPr>
            <a:spLocks noGrp="1"/>
          </p:cNvSpPr>
          <p:nvPr>
            <p:ph idx="1"/>
          </p:nvPr>
        </p:nvSpPr>
        <p:spPr/>
        <p:txBody>
          <a:bodyPr/>
          <a:lstStyle/>
          <a:p>
            <a:r>
              <a:rPr lang="en-GB" dirty="0"/>
              <a:t>Using the … syntax allows the array to automatically determine the number of elements.</a:t>
            </a:r>
          </a:p>
          <a:p>
            <a:r>
              <a:rPr lang="en-GB" dirty="0"/>
              <a:t>So this</a:t>
            </a:r>
          </a:p>
          <a:p>
            <a:endParaRPr lang="en-GB" dirty="0"/>
          </a:p>
          <a:p>
            <a:r>
              <a:rPr lang="en-GB" dirty="0"/>
              <a:t>Is the same as this</a:t>
            </a:r>
          </a:p>
          <a:p>
            <a:endParaRPr lang="en-GB" dirty="0"/>
          </a:p>
        </p:txBody>
      </p:sp>
      <p:sp>
        <p:nvSpPr>
          <p:cNvPr id="4" name="Date Placeholder 3">
            <a:extLst>
              <a:ext uri="{FF2B5EF4-FFF2-40B4-BE49-F238E27FC236}">
                <a16:creationId xmlns:a16="http://schemas.microsoft.com/office/drawing/2014/main" id="{EF0F5771-1BC2-FC01-6BF8-3B2669D340E9}"/>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8" name="Picture 7">
            <a:extLst>
              <a:ext uri="{FF2B5EF4-FFF2-40B4-BE49-F238E27FC236}">
                <a16:creationId xmlns:a16="http://schemas.microsoft.com/office/drawing/2014/main" id="{A4C36BDA-02DC-E3E6-39E0-7343B87E841E}"/>
              </a:ext>
            </a:extLst>
          </p:cNvPr>
          <p:cNvPicPr>
            <a:picLocks noChangeAspect="1"/>
          </p:cNvPicPr>
          <p:nvPr/>
        </p:nvPicPr>
        <p:blipFill>
          <a:blip r:embed="rId2"/>
          <a:stretch>
            <a:fillRect/>
          </a:stretch>
        </p:blipFill>
        <p:spPr>
          <a:xfrm>
            <a:off x="1178364" y="3429000"/>
            <a:ext cx="8064788" cy="585903"/>
          </a:xfrm>
          <a:prstGeom prst="rect">
            <a:avLst/>
          </a:prstGeom>
        </p:spPr>
      </p:pic>
      <p:pic>
        <p:nvPicPr>
          <p:cNvPr id="10" name="Picture 9">
            <a:extLst>
              <a:ext uri="{FF2B5EF4-FFF2-40B4-BE49-F238E27FC236}">
                <a16:creationId xmlns:a16="http://schemas.microsoft.com/office/drawing/2014/main" id="{760D1D83-8AEA-C9F6-DB1F-FB394A8A4B8F}"/>
              </a:ext>
            </a:extLst>
          </p:cNvPr>
          <p:cNvPicPr>
            <a:picLocks noChangeAspect="1"/>
          </p:cNvPicPr>
          <p:nvPr/>
        </p:nvPicPr>
        <p:blipFill>
          <a:blip r:embed="rId3"/>
          <a:stretch>
            <a:fillRect/>
          </a:stretch>
        </p:blipFill>
        <p:spPr>
          <a:xfrm>
            <a:off x="1178364" y="4572000"/>
            <a:ext cx="8124656" cy="683045"/>
          </a:xfrm>
          <a:prstGeom prst="rect">
            <a:avLst/>
          </a:prstGeom>
        </p:spPr>
      </p:pic>
    </p:spTree>
    <p:extLst>
      <p:ext uri="{BB962C8B-B14F-4D97-AF65-F5344CB8AC3E}">
        <p14:creationId xmlns:p14="http://schemas.microsoft.com/office/powerpoint/2010/main" val="1628527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9A96-5A6A-311C-687B-6493BB5E377D}"/>
              </a:ext>
            </a:extLst>
          </p:cNvPr>
          <p:cNvSpPr>
            <a:spLocks noGrp="1"/>
          </p:cNvSpPr>
          <p:nvPr>
            <p:ph type="title"/>
          </p:nvPr>
        </p:nvSpPr>
        <p:spPr/>
        <p:txBody>
          <a:bodyPr/>
          <a:lstStyle/>
          <a:p>
            <a:r>
              <a:rPr lang="en-GB" dirty="0"/>
              <a:t>Accessing Array Values</a:t>
            </a:r>
          </a:p>
        </p:txBody>
      </p:sp>
      <p:sp>
        <p:nvSpPr>
          <p:cNvPr id="3" name="Content Placeholder 2">
            <a:extLst>
              <a:ext uri="{FF2B5EF4-FFF2-40B4-BE49-F238E27FC236}">
                <a16:creationId xmlns:a16="http://schemas.microsoft.com/office/drawing/2014/main" id="{54DF9599-47D3-C7FF-2FD1-F2775F35CD71}"/>
              </a:ext>
            </a:extLst>
          </p:cNvPr>
          <p:cNvSpPr>
            <a:spLocks noGrp="1"/>
          </p:cNvSpPr>
          <p:nvPr>
            <p:ph idx="1"/>
          </p:nvPr>
        </p:nvSpPr>
        <p:spPr/>
        <p:txBody>
          <a:bodyPr/>
          <a:lstStyle/>
          <a:p>
            <a:pPr marL="0" indent="0">
              <a:buNone/>
            </a:pPr>
            <a:r>
              <a:rPr lang="en-GB" dirty="0"/>
              <a:t>Elements in an array can be accessed by using the index of the value you want.</a:t>
            </a:r>
          </a:p>
          <a:p>
            <a:pPr marL="0" indent="0">
              <a:buNone/>
            </a:pPr>
            <a:r>
              <a:rPr lang="en-GB" dirty="0"/>
              <a:t>The index is a numerical value that starts at 0.</a:t>
            </a:r>
          </a:p>
          <a:p>
            <a:pPr marL="0" indent="0">
              <a:buNone/>
            </a:pPr>
            <a:endParaRPr lang="en-GB" dirty="0"/>
          </a:p>
          <a:p>
            <a:pPr marL="0" indent="0">
              <a:buNone/>
            </a:pPr>
            <a:r>
              <a:rPr lang="en-GB" dirty="0"/>
              <a:t>Index points of fruit = </a:t>
            </a:r>
          </a:p>
        </p:txBody>
      </p:sp>
      <p:sp>
        <p:nvSpPr>
          <p:cNvPr id="4" name="Date Placeholder 3">
            <a:extLst>
              <a:ext uri="{FF2B5EF4-FFF2-40B4-BE49-F238E27FC236}">
                <a16:creationId xmlns:a16="http://schemas.microsoft.com/office/drawing/2014/main" id="{11B27678-8486-0A5B-E0E8-2997DFB49FE8}"/>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EF9D16B1-0643-313F-E4A8-B953DDD42A4D}"/>
              </a:ext>
            </a:extLst>
          </p:cNvPr>
          <p:cNvPicPr>
            <a:picLocks noChangeAspect="1"/>
          </p:cNvPicPr>
          <p:nvPr/>
        </p:nvPicPr>
        <p:blipFill>
          <a:blip r:embed="rId2"/>
          <a:stretch>
            <a:fillRect/>
          </a:stretch>
        </p:blipFill>
        <p:spPr>
          <a:xfrm>
            <a:off x="1024128" y="4594951"/>
            <a:ext cx="4152288" cy="705356"/>
          </a:xfrm>
          <a:prstGeom prst="rect">
            <a:avLst/>
          </a:prstGeom>
        </p:spPr>
      </p:pic>
      <p:pic>
        <p:nvPicPr>
          <p:cNvPr id="7" name="Picture 6">
            <a:extLst>
              <a:ext uri="{FF2B5EF4-FFF2-40B4-BE49-F238E27FC236}">
                <a16:creationId xmlns:a16="http://schemas.microsoft.com/office/drawing/2014/main" id="{536A5A6A-475D-3C31-39E5-36C3DB936D80}"/>
              </a:ext>
            </a:extLst>
          </p:cNvPr>
          <p:cNvPicPr>
            <a:picLocks noChangeAspect="1"/>
          </p:cNvPicPr>
          <p:nvPr/>
        </p:nvPicPr>
        <p:blipFill>
          <a:blip r:embed="rId3"/>
          <a:stretch>
            <a:fillRect/>
          </a:stretch>
        </p:blipFill>
        <p:spPr>
          <a:xfrm>
            <a:off x="1024128" y="3114066"/>
            <a:ext cx="8108509" cy="471832"/>
          </a:xfrm>
          <a:prstGeom prst="rect">
            <a:avLst/>
          </a:prstGeom>
        </p:spPr>
      </p:pic>
      <p:pic>
        <p:nvPicPr>
          <p:cNvPr id="9" name="Picture 8">
            <a:extLst>
              <a:ext uri="{FF2B5EF4-FFF2-40B4-BE49-F238E27FC236}">
                <a16:creationId xmlns:a16="http://schemas.microsoft.com/office/drawing/2014/main" id="{4BC1DA26-D08B-C7DE-8341-C257BD18A36B}"/>
              </a:ext>
            </a:extLst>
          </p:cNvPr>
          <p:cNvPicPr>
            <a:picLocks noChangeAspect="1"/>
          </p:cNvPicPr>
          <p:nvPr/>
        </p:nvPicPr>
        <p:blipFill rotWithShape="1">
          <a:blip r:embed="rId4"/>
          <a:srcRect t="12074"/>
          <a:stretch/>
        </p:blipFill>
        <p:spPr>
          <a:xfrm>
            <a:off x="3643918" y="3717236"/>
            <a:ext cx="1346724" cy="404575"/>
          </a:xfrm>
          <a:prstGeom prst="rect">
            <a:avLst/>
          </a:prstGeom>
        </p:spPr>
      </p:pic>
      <p:sp>
        <p:nvSpPr>
          <p:cNvPr id="10" name="Equals 9">
            <a:extLst>
              <a:ext uri="{FF2B5EF4-FFF2-40B4-BE49-F238E27FC236}">
                <a16:creationId xmlns:a16="http://schemas.microsoft.com/office/drawing/2014/main" id="{96480A9D-5C89-3CC7-CCE9-8E42F68DCE3D}"/>
              </a:ext>
            </a:extLst>
          </p:cNvPr>
          <p:cNvSpPr/>
          <p:nvPr/>
        </p:nvSpPr>
        <p:spPr>
          <a:xfrm>
            <a:off x="5266683" y="4553875"/>
            <a:ext cx="1795750" cy="705356"/>
          </a:xfrm>
          <a:prstGeom prst="mathEqual">
            <a:avLst>
              <a:gd name="adj1" fmla="val 25082"/>
              <a:gd name="adj2" fmla="val 24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a:extLst>
              <a:ext uri="{FF2B5EF4-FFF2-40B4-BE49-F238E27FC236}">
                <a16:creationId xmlns:a16="http://schemas.microsoft.com/office/drawing/2014/main" id="{52A59393-C8FE-B2D9-C3BD-69BE5E59A22F}"/>
              </a:ext>
            </a:extLst>
          </p:cNvPr>
          <p:cNvPicPr>
            <a:picLocks noChangeAspect="1"/>
          </p:cNvPicPr>
          <p:nvPr/>
        </p:nvPicPr>
        <p:blipFill>
          <a:blip r:embed="rId5"/>
          <a:stretch>
            <a:fillRect/>
          </a:stretch>
        </p:blipFill>
        <p:spPr>
          <a:xfrm>
            <a:off x="7118404" y="4602494"/>
            <a:ext cx="2300567" cy="597786"/>
          </a:xfrm>
          <a:prstGeom prst="rect">
            <a:avLst/>
          </a:prstGeom>
        </p:spPr>
      </p:pic>
    </p:spTree>
    <p:extLst>
      <p:ext uri="{BB962C8B-B14F-4D97-AF65-F5344CB8AC3E}">
        <p14:creationId xmlns:p14="http://schemas.microsoft.com/office/powerpoint/2010/main" val="3662653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9A96-5A6A-311C-687B-6493BB5E377D}"/>
              </a:ext>
            </a:extLst>
          </p:cNvPr>
          <p:cNvSpPr>
            <a:spLocks noGrp="1"/>
          </p:cNvSpPr>
          <p:nvPr>
            <p:ph type="title"/>
          </p:nvPr>
        </p:nvSpPr>
        <p:spPr/>
        <p:txBody>
          <a:bodyPr/>
          <a:lstStyle/>
          <a:p>
            <a:r>
              <a:rPr lang="en-GB" dirty="0"/>
              <a:t>Accessing Array Values</a:t>
            </a:r>
          </a:p>
        </p:txBody>
      </p:sp>
      <p:sp>
        <p:nvSpPr>
          <p:cNvPr id="3" name="Content Placeholder 2">
            <a:extLst>
              <a:ext uri="{FF2B5EF4-FFF2-40B4-BE49-F238E27FC236}">
                <a16:creationId xmlns:a16="http://schemas.microsoft.com/office/drawing/2014/main" id="{54DF9599-47D3-C7FF-2FD1-F2775F35CD71}"/>
              </a:ext>
            </a:extLst>
          </p:cNvPr>
          <p:cNvSpPr>
            <a:spLocks noGrp="1"/>
          </p:cNvSpPr>
          <p:nvPr>
            <p:ph idx="1"/>
          </p:nvPr>
        </p:nvSpPr>
        <p:spPr/>
        <p:txBody>
          <a:bodyPr/>
          <a:lstStyle/>
          <a:p>
            <a:pPr marL="0" indent="0">
              <a:buNone/>
            </a:pPr>
            <a:r>
              <a:rPr lang="en-GB" dirty="0"/>
              <a:t>Multiple elements can be accessed by using creating a slice using : to tell the code you want to look at multiple ___ index points.</a:t>
            </a:r>
          </a:p>
          <a:p>
            <a:pPr marL="0" indent="0">
              <a:buNone/>
            </a:pPr>
            <a:r>
              <a:rPr lang="en-GB" dirty="0"/>
              <a:t>The rule for this syntax is </a:t>
            </a:r>
            <a:r>
              <a:rPr lang="en-GB" b="1" dirty="0"/>
              <a:t>arrayName[startIndex:endIndex] </a:t>
            </a:r>
            <a:r>
              <a:rPr lang="en-GB" dirty="0"/>
              <a:t>where the starting index is included but the ending index is excluded.</a:t>
            </a:r>
          </a:p>
          <a:p>
            <a:pPr marL="0" indent="0">
              <a:buNone/>
            </a:pPr>
            <a:endParaRPr lang="en-GB" b="1" dirty="0"/>
          </a:p>
          <a:p>
            <a:pPr marL="0" indent="0">
              <a:buNone/>
            </a:pPr>
            <a:endParaRPr lang="en-GB" b="1" dirty="0"/>
          </a:p>
          <a:p>
            <a:pPr marL="0" indent="0">
              <a:buNone/>
            </a:pPr>
            <a:r>
              <a:rPr lang="en-GB" dirty="0"/>
              <a:t>Lemon is at index 0		(this is included in the array slice)</a:t>
            </a:r>
          </a:p>
          <a:p>
            <a:pPr marL="0" indent="0">
              <a:buNone/>
            </a:pPr>
            <a:r>
              <a:rPr lang="en-GB" dirty="0"/>
              <a:t>Raspberry is at index 1		(this is included in the array slice)</a:t>
            </a:r>
          </a:p>
          <a:p>
            <a:pPr marL="0" indent="0">
              <a:buNone/>
            </a:pPr>
            <a:r>
              <a:rPr lang="en-GB" dirty="0"/>
              <a:t>Passion fruit is at index 2	(this is </a:t>
            </a:r>
            <a:r>
              <a:rPr lang="en-GB" b="1" dirty="0"/>
              <a:t>NOT</a:t>
            </a:r>
            <a:r>
              <a:rPr lang="en-GB" dirty="0"/>
              <a:t> included in the array slice)</a:t>
            </a:r>
          </a:p>
          <a:p>
            <a:pPr marL="0" indent="0">
              <a:buNone/>
            </a:pPr>
            <a:endParaRPr lang="en-GB" dirty="0"/>
          </a:p>
        </p:txBody>
      </p:sp>
      <p:sp>
        <p:nvSpPr>
          <p:cNvPr id="4" name="Date Placeholder 3">
            <a:extLst>
              <a:ext uri="{FF2B5EF4-FFF2-40B4-BE49-F238E27FC236}">
                <a16:creationId xmlns:a16="http://schemas.microsoft.com/office/drawing/2014/main" id="{11B27678-8486-0A5B-E0E8-2997DFB49FE8}"/>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7" name="Picture 6">
            <a:extLst>
              <a:ext uri="{FF2B5EF4-FFF2-40B4-BE49-F238E27FC236}">
                <a16:creationId xmlns:a16="http://schemas.microsoft.com/office/drawing/2014/main" id="{536A5A6A-475D-3C31-39E5-36C3DB936D80}"/>
              </a:ext>
            </a:extLst>
          </p:cNvPr>
          <p:cNvPicPr>
            <a:picLocks noChangeAspect="1"/>
          </p:cNvPicPr>
          <p:nvPr/>
        </p:nvPicPr>
        <p:blipFill>
          <a:blip r:embed="rId2"/>
          <a:stretch>
            <a:fillRect/>
          </a:stretch>
        </p:blipFill>
        <p:spPr>
          <a:xfrm>
            <a:off x="1024128" y="1774344"/>
            <a:ext cx="8108509" cy="471832"/>
          </a:xfrm>
          <a:prstGeom prst="rect">
            <a:avLst/>
          </a:prstGeom>
        </p:spPr>
      </p:pic>
      <p:sp>
        <p:nvSpPr>
          <p:cNvPr id="10" name="Equals 9">
            <a:extLst>
              <a:ext uri="{FF2B5EF4-FFF2-40B4-BE49-F238E27FC236}">
                <a16:creationId xmlns:a16="http://schemas.microsoft.com/office/drawing/2014/main" id="{96480A9D-5C89-3CC7-CCE9-8E42F68DCE3D}"/>
              </a:ext>
            </a:extLst>
          </p:cNvPr>
          <p:cNvSpPr/>
          <p:nvPr/>
        </p:nvSpPr>
        <p:spPr>
          <a:xfrm>
            <a:off x="5651049" y="4108978"/>
            <a:ext cx="1011110" cy="558223"/>
          </a:xfrm>
          <a:prstGeom prst="mathEqual">
            <a:avLst>
              <a:gd name="adj1" fmla="val 25082"/>
              <a:gd name="adj2" fmla="val 24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a:extLst>
              <a:ext uri="{FF2B5EF4-FFF2-40B4-BE49-F238E27FC236}">
                <a16:creationId xmlns:a16="http://schemas.microsoft.com/office/drawing/2014/main" id="{D0E5E710-5BAB-F219-E6BD-2BAF6A283524}"/>
              </a:ext>
            </a:extLst>
          </p:cNvPr>
          <p:cNvPicPr>
            <a:picLocks noChangeAspect="1"/>
          </p:cNvPicPr>
          <p:nvPr/>
        </p:nvPicPr>
        <p:blipFill>
          <a:blip r:embed="rId3"/>
          <a:stretch>
            <a:fillRect/>
          </a:stretch>
        </p:blipFill>
        <p:spPr>
          <a:xfrm>
            <a:off x="1024128" y="4027911"/>
            <a:ext cx="4626921" cy="720359"/>
          </a:xfrm>
          <a:prstGeom prst="rect">
            <a:avLst/>
          </a:prstGeom>
        </p:spPr>
      </p:pic>
      <p:pic>
        <p:nvPicPr>
          <p:cNvPr id="13" name="Picture 12">
            <a:extLst>
              <a:ext uri="{FF2B5EF4-FFF2-40B4-BE49-F238E27FC236}">
                <a16:creationId xmlns:a16="http://schemas.microsoft.com/office/drawing/2014/main" id="{55B616FA-3F9B-5A08-D078-2A039D72F208}"/>
              </a:ext>
            </a:extLst>
          </p:cNvPr>
          <p:cNvPicPr>
            <a:picLocks noChangeAspect="1"/>
          </p:cNvPicPr>
          <p:nvPr/>
        </p:nvPicPr>
        <p:blipFill>
          <a:blip r:embed="rId4"/>
          <a:stretch>
            <a:fillRect/>
          </a:stretch>
        </p:blipFill>
        <p:spPr>
          <a:xfrm>
            <a:off x="6662159" y="4028463"/>
            <a:ext cx="4299906" cy="719807"/>
          </a:xfrm>
          <a:prstGeom prst="rect">
            <a:avLst/>
          </a:prstGeom>
        </p:spPr>
      </p:pic>
    </p:spTree>
    <p:extLst>
      <p:ext uri="{BB962C8B-B14F-4D97-AF65-F5344CB8AC3E}">
        <p14:creationId xmlns:p14="http://schemas.microsoft.com/office/powerpoint/2010/main" val="773178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9A96-5A6A-311C-687B-6493BB5E377D}"/>
              </a:ext>
            </a:extLst>
          </p:cNvPr>
          <p:cNvSpPr>
            <a:spLocks noGrp="1"/>
          </p:cNvSpPr>
          <p:nvPr>
            <p:ph type="title"/>
          </p:nvPr>
        </p:nvSpPr>
        <p:spPr/>
        <p:txBody>
          <a:bodyPr/>
          <a:lstStyle/>
          <a:p>
            <a:r>
              <a:rPr lang="en-GB" dirty="0"/>
              <a:t>Accessing Array Values</a:t>
            </a:r>
          </a:p>
        </p:txBody>
      </p:sp>
      <p:sp>
        <p:nvSpPr>
          <p:cNvPr id="3" name="Content Placeholder 2">
            <a:extLst>
              <a:ext uri="{FF2B5EF4-FFF2-40B4-BE49-F238E27FC236}">
                <a16:creationId xmlns:a16="http://schemas.microsoft.com/office/drawing/2014/main" id="{54DF9599-47D3-C7FF-2FD1-F2775F35CD71}"/>
              </a:ext>
            </a:extLst>
          </p:cNvPr>
          <p:cNvSpPr>
            <a:spLocks noGrp="1"/>
          </p:cNvSpPr>
          <p:nvPr>
            <p:ph idx="1"/>
          </p:nvPr>
        </p:nvSpPr>
        <p:spPr>
          <a:xfrm>
            <a:off x="1024128" y="3143198"/>
            <a:ext cx="9720073" cy="3166162"/>
          </a:xfrm>
        </p:spPr>
        <p:txBody>
          <a:bodyPr/>
          <a:lstStyle/>
          <a:p>
            <a:pPr marL="0" indent="0">
              <a:buNone/>
            </a:pPr>
            <a:r>
              <a:rPr lang="en-GB" dirty="0"/>
              <a:t>Lemon is at index 0		(this is included in the array slice)</a:t>
            </a:r>
          </a:p>
          <a:p>
            <a:pPr marL="0" indent="0">
              <a:buNone/>
            </a:pPr>
            <a:r>
              <a:rPr lang="en-GB" dirty="0"/>
              <a:t>Raspberry is at index 1		(this is included in the array slice)</a:t>
            </a:r>
          </a:p>
          <a:p>
            <a:pPr marL="0" indent="0">
              <a:buNone/>
            </a:pPr>
            <a:r>
              <a:rPr lang="en-GB" dirty="0"/>
              <a:t>Passion fruit is at index 2	(this is </a:t>
            </a:r>
            <a:r>
              <a:rPr lang="en-GB" b="1" dirty="0"/>
              <a:t>NOT</a:t>
            </a:r>
            <a:r>
              <a:rPr lang="en-GB" dirty="0"/>
              <a:t> included in the array slice)</a:t>
            </a:r>
          </a:p>
          <a:p>
            <a:pPr marL="0" indent="0">
              <a:buNone/>
            </a:pPr>
            <a:endParaRPr lang="en-GB" dirty="0"/>
          </a:p>
        </p:txBody>
      </p:sp>
      <p:sp>
        <p:nvSpPr>
          <p:cNvPr id="4" name="Date Placeholder 3">
            <a:extLst>
              <a:ext uri="{FF2B5EF4-FFF2-40B4-BE49-F238E27FC236}">
                <a16:creationId xmlns:a16="http://schemas.microsoft.com/office/drawing/2014/main" id="{11B27678-8486-0A5B-E0E8-2997DFB49FE8}"/>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7" name="Picture 6">
            <a:extLst>
              <a:ext uri="{FF2B5EF4-FFF2-40B4-BE49-F238E27FC236}">
                <a16:creationId xmlns:a16="http://schemas.microsoft.com/office/drawing/2014/main" id="{536A5A6A-475D-3C31-39E5-36C3DB936D80}"/>
              </a:ext>
            </a:extLst>
          </p:cNvPr>
          <p:cNvPicPr>
            <a:picLocks noChangeAspect="1"/>
          </p:cNvPicPr>
          <p:nvPr/>
        </p:nvPicPr>
        <p:blipFill>
          <a:blip r:embed="rId2"/>
          <a:stretch>
            <a:fillRect/>
          </a:stretch>
        </p:blipFill>
        <p:spPr>
          <a:xfrm>
            <a:off x="1024128" y="1774344"/>
            <a:ext cx="8108509" cy="471832"/>
          </a:xfrm>
          <a:prstGeom prst="rect">
            <a:avLst/>
          </a:prstGeom>
        </p:spPr>
      </p:pic>
      <p:sp>
        <p:nvSpPr>
          <p:cNvPr id="10" name="Equals 9">
            <a:extLst>
              <a:ext uri="{FF2B5EF4-FFF2-40B4-BE49-F238E27FC236}">
                <a16:creationId xmlns:a16="http://schemas.microsoft.com/office/drawing/2014/main" id="{96480A9D-5C89-3CC7-CCE9-8E42F68DCE3D}"/>
              </a:ext>
            </a:extLst>
          </p:cNvPr>
          <p:cNvSpPr/>
          <p:nvPr/>
        </p:nvSpPr>
        <p:spPr>
          <a:xfrm>
            <a:off x="5651049" y="2423391"/>
            <a:ext cx="1011110" cy="558223"/>
          </a:xfrm>
          <a:prstGeom prst="mathEqual">
            <a:avLst>
              <a:gd name="adj1" fmla="val 25082"/>
              <a:gd name="adj2" fmla="val 24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a:extLst>
              <a:ext uri="{FF2B5EF4-FFF2-40B4-BE49-F238E27FC236}">
                <a16:creationId xmlns:a16="http://schemas.microsoft.com/office/drawing/2014/main" id="{D0E5E710-5BAB-F219-E6BD-2BAF6A283524}"/>
              </a:ext>
            </a:extLst>
          </p:cNvPr>
          <p:cNvPicPr>
            <a:picLocks noChangeAspect="1"/>
          </p:cNvPicPr>
          <p:nvPr/>
        </p:nvPicPr>
        <p:blipFill>
          <a:blip r:embed="rId3"/>
          <a:stretch>
            <a:fillRect/>
          </a:stretch>
        </p:blipFill>
        <p:spPr>
          <a:xfrm>
            <a:off x="1024128" y="2342324"/>
            <a:ext cx="4626921" cy="720359"/>
          </a:xfrm>
          <a:prstGeom prst="rect">
            <a:avLst/>
          </a:prstGeom>
        </p:spPr>
      </p:pic>
      <p:pic>
        <p:nvPicPr>
          <p:cNvPr id="13" name="Picture 12">
            <a:extLst>
              <a:ext uri="{FF2B5EF4-FFF2-40B4-BE49-F238E27FC236}">
                <a16:creationId xmlns:a16="http://schemas.microsoft.com/office/drawing/2014/main" id="{55B616FA-3F9B-5A08-D078-2A039D72F208}"/>
              </a:ext>
            </a:extLst>
          </p:cNvPr>
          <p:cNvPicPr>
            <a:picLocks noChangeAspect="1"/>
          </p:cNvPicPr>
          <p:nvPr/>
        </p:nvPicPr>
        <p:blipFill>
          <a:blip r:embed="rId4"/>
          <a:stretch>
            <a:fillRect/>
          </a:stretch>
        </p:blipFill>
        <p:spPr>
          <a:xfrm>
            <a:off x="6662159" y="2342876"/>
            <a:ext cx="4299906" cy="719807"/>
          </a:xfrm>
          <a:prstGeom prst="rect">
            <a:avLst/>
          </a:prstGeom>
        </p:spPr>
      </p:pic>
      <p:sp>
        <p:nvSpPr>
          <p:cNvPr id="5" name="TextBox 4">
            <a:extLst>
              <a:ext uri="{FF2B5EF4-FFF2-40B4-BE49-F238E27FC236}">
                <a16:creationId xmlns:a16="http://schemas.microsoft.com/office/drawing/2014/main" id="{C2DF4D04-7FEF-97AD-7D90-DA4C264FE0B8}"/>
              </a:ext>
            </a:extLst>
          </p:cNvPr>
          <p:cNvSpPr txBox="1"/>
          <p:nvPr/>
        </p:nvSpPr>
        <p:spPr>
          <a:xfrm>
            <a:off x="1864337" y="5169530"/>
            <a:ext cx="504289" cy="369332"/>
          </a:xfrm>
          <a:prstGeom prst="rect">
            <a:avLst/>
          </a:prstGeom>
          <a:noFill/>
          <a:ln>
            <a:solidFill>
              <a:schemeClr val="tx1"/>
            </a:solidFill>
          </a:ln>
        </p:spPr>
        <p:txBody>
          <a:bodyPr wrap="square" rtlCol="0" anchor="ctr">
            <a:spAutoFit/>
          </a:bodyPr>
          <a:lstStyle/>
          <a:p>
            <a:pPr algn="ctr"/>
            <a:r>
              <a:rPr lang="en-GB" dirty="0"/>
              <a:t>0</a:t>
            </a:r>
          </a:p>
        </p:txBody>
      </p:sp>
      <p:sp>
        <p:nvSpPr>
          <p:cNvPr id="6" name="TextBox 5">
            <a:extLst>
              <a:ext uri="{FF2B5EF4-FFF2-40B4-BE49-F238E27FC236}">
                <a16:creationId xmlns:a16="http://schemas.microsoft.com/office/drawing/2014/main" id="{AE6F07B8-F27A-2792-BF78-E1D37C3C21D2}"/>
              </a:ext>
            </a:extLst>
          </p:cNvPr>
          <p:cNvSpPr txBox="1"/>
          <p:nvPr/>
        </p:nvSpPr>
        <p:spPr>
          <a:xfrm>
            <a:off x="6246957" y="5169530"/>
            <a:ext cx="504289" cy="369332"/>
          </a:xfrm>
          <a:prstGeom prst="rect">
            <a:avLst/>
          </a:prstGeom>
          <a:noFill/>
          <a:ln>
            <a:solidFill>
              <a:schemeClr val="tx1"/>
            </a:solidFill>
          </a:ln>
        </p:spPr>
        <p:txBody>
          <a:bodyPr wrap="square" rtlCol="0" anchor="ctr">
            <a:spAutoFit/>
          </a:bodyPr>
          <a:lstStyle/>
          <a:p>
            <a:pPr algn="ctr"/>
            <a:r>
              <a:rPr lang="en-GB" dirty="0"/>
              <a:t>2</a:t>
            </a:r>
          </a:p>
        </p:txBody>
      </p:sp>
      <p:sp>
        <p:nvSpPr>
          <p:cNvPr id="9" name="TextBox 8">
            <a:extLst>
              <a:ext uri="{FF2B5EF4-FFF2-40B4-BE49-F238E27FC236}">
                <a16:creationId xmlns:a16="http://schemas.microsoft.com/office/drawing/2014/main" id="{9D144D46-C614-F113-5EE4-F805DFF21822}"/>
              </a:ext>
            </a:extLst>
          </p:cNvPr>
          <p:cNvSpPr txBox="1"/>
          <p:nvPr/>
        </p:nvSpPr>
        <p:spPr>
          <a:xfrm>
            <a:off x="8495579" y="5169530"/>
            <a:ext cx="504289" cy="369332"/>
          </a:xfrm>
          <a:prstGeom prst="rect">
            <a:avLst/>
          </a:prstGeom>
          <a:noFill/>
          <a:ln>
            <a:solidFill>
              <a:schemeClr val="tx1"/>
            </a:solidFill>
          </a:ln>
        </p:spPr>
        <p:txBody>
          <a:bodyPr wrap="square" rtlCol="0" anchor="ctr">
            <a:spAutoFit/>
          </a:bodyPr>
          <a:lstStyle/>
          <a:p>
            <a:pPr algn="ctr"/>
            <a:r>
              <a:rPr lang="en-GB" dirty="0"/>
              <a:t>3</a:t>
            </a:r>
          </a:p>
        </p:txBody>
      </p:sp>
      <p:sp>
        <p:nvSpPr>
          <p:cNvPr id="11" name="TextBox 10">
            <a:extLst>
              <a:ext uri="{FF2B5EF4-FFF2-40B4-BE49-F238E27FC236}">
                <a16:creationId xmlns:a16="http://schemas.microsoft.com/office/drawing/2014/main" id="{11F0D463-8C40-6F48-6007-475F8D938C42}"/>
              </a:ext>
            </a:extLst>
          </p:cNvPr>
          <p:cNvSpPr txBox="1"/>
          <p:nvPr/>
        </p:nvSpPr>
        <p:spPr>
          <a:xfrm>
            <a:off x="4055647" y="5169530"/>
            <a:ext cx="504289" cy="369332"/>
          </a:xfrm>
          <a:prstGeom prst="rect">
            <a:avLst/>
          </a:prstGeom>
          <a:noFill/>
          <a:ln>
            <a:solidFill>
              <a:schemeClr val="tx1"/>
            </a:solidFill>
          </a:ln>
        </p:spPr>
        <p:txBody>
          <a:bodyPr wrap="square" rtlCol="0" anchor="ctr">
            <a:spAutoFit/>
          </a:bodyPr>
          <a:lstStyle/>
          <a:p>
            <a:pPr algn="ctr"/>
            <a:r>
              <a:rPr lang="en-GB" dirty="0"/>
              <a:t>1</a:t>
            </a:r>
          </a:p>
        </p:txBody>
      </p:sp>
      <p:sp>
        <p:nvSpPr>
          <p:cNvPr id="12" name="TextBox 11">
            <a:extLst>
              <a:ext uri="{FF2B5EF4-FFF2-40B4-BE49-F238E27FC236}">
                <a16:creationId xmlns:a16="http://schemas.microsoft.com/office/drawing/2014/main" id="{0987137F-291E-2446-43B6-D2A4C6B78F2B}"/>
              </a:ext>
            </a:extLst>
          </p:cNvPr>
          <p:cNvSpPr txBox="1"/>
          <p:nvPr/>
        </p:nvSpPr>
        <p:spPr>
          <a:xfrm>
            <a:off x="1221854" y="4772970"/>
            <a:ext cx="1758691" cy="369332"/>
          </a:xfrm>
          <a:prstGeom prst="rect">
            <a:avLst/>
          </a:prstGeom>
          <a:noFill/>
          <a:ln>
            <a:solidFill>
              <a:schemeClr val="tx1"/>
            </a:solidFill>
          </a:ln>
        </p:spPr>
        <p:txBody>
          <a:bodyPr wrap="square" rtlCol="0" anchor="ctr">
            <a:spAutoFit/>
          </a:bodyPr>
          <a:lstStyle/>
          <a:p>
            <a:pPr algn="ctr"/>
            <a:r>
              <a:rPr lang="en-GB" dirty="0"/>
              <a:t>lemon</a:t>
            </a:r>
          </a:p>
        </p:txBody>
      </p:sp>
      <p:sp>
        <p:nvSpPr>
          <p:cNvPr id="14" name="TextBox 13">
            <a:extLst>
              <a:ext uri="{FF2B5EF4-FFF2-40B4-BE49-F238E27FC236}">
                <a16:creationId xmlns:a16="http://schemas.microsoft.com/office/drawing/2014/main" id="{55B065D8-AD3D-D22E-9F04-1DA7000B129D}"/>
              </a:ext>
            </a:extLst>
          </p:cNvPr>
          <p:cNvSpPr txBox="1"/>
          <p:nvPr/>
        </p:nvSpPr>
        <p:spPr>
          <a:xfrm>
            <a:off x="3431413" y="4772970"/>
            <a:ext cx="1758691" cy="369332"/>
          </a:xfrm>
          <a:prstGeom prst="rect">
            <a:avLst/>
          </a:prstGeom>
          <a:noFill/>
          <a:ln>
            <a:solidFill>
              <a:schemeClr val="tx1"/>
            </a:solidFill>
          </a:ln>
        </p:spPr>
        <p:txBody>
          <a:bodyPr wrap="square" rtlCol="0" anchor="ctr">
            <a:spAutoFit/>
          </a:bodyPr>
          <a:lstStyle/>
          <a:p>
            <a:pPr algn="ctr"/>
            <a:r>
              <a:rPr lang="en-GB" dirty="0"/>
              <a:t>raspberry</a:t>
            </a:r>
          </a:p>
        </p:txBody>
      </p:sp>
      <p:sp>
        <p:nvSpPr>
          <p:cNvPr id="15" name="TextBox 14">
            <a:extLst>
              <a:ext uri="{FF2B5EF4-FFF2-40B4-BE49-F238E27FC236}">
                <a16:creationId xmlns:a16="http://schemas.microsoft.com/office/drawing/2014/main" id="{37D93E3D-6A91-F9B1-0906-C73176DF0F41}"/>
              </a:ext>
            </a:extLst>
          </p:cNvPr>
          <p:cNvSpPr txBox="1"/>
          <p:nvPr/>
        </p:nvSpPr>
        <p:spPr>
          <a:xfrm>
            <a:off x="5640972" y="4773722"/>
            <a:ext cx="1758691" cy="369332"/>
          </a:xfrm>
          <a:prstGeom prst="rect">
            <a:avLst/>
          </a:prstGeom>
          <a:noFill/>
          <a:ln>
            <a:solidFill>
              <a:schemeClr val="tx1"/>
            </a:solidFill>
          </a:ln>
        </p:spPr>
        <p:txBody>
          <a:bodyPr wrap="square" rtlCol="0" anchor="ctr">
            <a:spAutoFit/>
          </a:bodyPr>
          <a:lstStyle/>
          <a:p>
            <a:pPr algn="ctr"/>
            <a:r>
              <a:rPr lang="en-GB" dirty="0"/>
              <a:t>passion fruit</a:t>
            </a:r>
          </a:p>
        </p:txBody>
      </p:sp>
      <p:sp>
        <p:nvSpPr>
          <p:cNvPr id="16" name="TextBox 15">
            <a:extLst>
              <a:ext uri="{FF2B5EF4-FFF2-40B4-BE49-F238E27FC236}">
                <a16:creationId xmlns:a16="http://schemas.microsoft.com/office/drawing/2014/main" id="{7759958B-9016-70F3-7AA4-7802765B58D5}"/>
              </a:ext>
            </a:extLst>
          </p:cNvPr>
          <p:cNvSpPr txBox="1"/>
          <p:nvPr/>
        </p:nvSpPr>
        <p:spPr>
          <a:xfrm>
            <a:off x="7850531" y="4754310"/>
            <a:ext cx="1758691" cy="369332"/>
          </a:xfrm>
          <a:prstGeom prst="rect">
            <a:avLst/>
          </a:prstGeom>
          <a:noFill/>
          <a:ln>
            <a:solidFill>
              <a:schemeClr val="tx1"/>
            </a:solidFill>
          </a:ln>
        </p:spPr>
        <p:txBody>
          <a:bodyPr wrap="square" rtlCol="0" anchor="ctr">
            <a:spAutoFit/>
          </a:bodyPr>
          <a:lstStyle/>
          <a:p>
            <a:pPr algn="ctr"/>
            <a:r>
              <a:rPr lang="en-GB" dirty="0"/>
              <a:t>cherry</a:t>
            </a:r>
          </a:p>
        </p:txBody>
      </p:sp>
      <p:sp>
        <p:nvSpPr>
          <p:cNvPr id="17" name="Left Bracket 16">
            <a:extLst>
              <a:ext uri="{FF2B5EF4-FFF2-40B4-BE49-F238E27FC236}">
                <a16:creationId xmlns:a16="http://schemas.microsoft.com/office/drawing/2014/main" id="{6F4AEFEE-4B35-EE11-5ADC-D43093B45C4B}"/>
              </a:ext>
            </a:extLst>
          </p:cNvPr>
          <p:cNvSpPr/>
          <p:nvPr/>
        </p:nvSpPr>
        <p:spPr>
          <a:xfrm>
            <a:off x="1024128" y="4445952"/>
            <a:ext cx="504289" cy="1318086"/>
          </a:xfrm>
          <a:prstGeom prst="leftBracket">
            <a:avLst>
              <a:gd name="adj"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Right Bracket 17">
            <a:extLst>
              <a:ext uri="{FF2B5EF4-FFF2-40B4-BE49-F238E27FC236}">
                <a16:creationId xmlns:a16="http://schemas.microsoft.com/office/drawing/2014/main" id="{71519DC0-C065-7310-3AA8-2051ADFCA5C1}"/>
              </a:ext>
            </a:extLst>
          </p:cNvPr>
          <p:cNvSpPr/>
          <p:nvPr/>
        </p:nvSpPr>
        <p:spPr>
          <a:xfrm>
            <a:off x="5001161" y="4445952"/>
            <a:ext cx="504288" cy="1318086"/>
          </a:xfrm>
          <a:prstGeom prst="rightBracket">
            <a:avLst>
              <a:gd name="adj"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046777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C0B1-7174-1757-BF4A-E4F023DFDA54}"/>
              </a:ext>
            </a:extLst>
          </p:cNvPr>
          <p:cNvSpPr>
            <a:spLocks noGrp="1"/>
          </p:cNvSpPr>
          <p:nvPr>
            <p:ph type="title"/>
          </p:nvPr>
        </p:nvSpPr>
        <p:spPr/>
        <p:txBody>
          <a:bodyPr/>
          <a:lstStyle/>
          <a:p>
            <a:r>
              <a:rPr lang="en-GB" dirty="0"/>
              <a:t>Slices</a:t>
            </a:r>
          </a:p>
        </p:txBody>
      </p:sp>
      <p:sp>
        <p:nvSpPr>
          <p:cNvPr id="3" name="Content Placeholder 2">
            <a:extLst>
              <a:ext uri="{FF2B5EF4-FFF2-40B4-BE49-F238E27FC236}">
                <a16:creationId xmlns:a16="http://schemas.microsoft.com/office/drawing/2014/main" id="{17882C35-67A5-17FC-35FD-33A0FB5C0F70}"/>
              </a:ext>
            </a:extLst>
          </p:cNvPr>
          <p:cNvSpPr>
            <a:spLocks noGrp="1"/>
          </p:cNvSpPr>
          <p:nvPr>
            <p:ph idx="1"/>
          </p:nvPr>
        </p:nvSpPr>
        <p:spPr/>
        <p:txBody>
          <a:bodyPr>
            <a:normAutofit/>
          </a:bodyPr>
          <a:lstStyle/>
          <a:p>
            <a:r>
              <a:rPr lang="en-GB" dirty="0"/>
              <a:t>Slices can be made as a subsection of an existing array or they can be declared in the same way as arrays except no element count is given.</a:t>
            </a:r>
          </a:p>
          <a:p>
            <a:endParaRPr lang="en-GB" dirty="0"/>
          </a:p>
          <a:p>
            <a:r>
              <a:rPr lang="en-GB" dirty="0"/>
              <a:t>When made directly Go will create an array underlying array of the appropriate length and capacity, which will change along with the slice. </a:t>
            </a:r>
          </a:p>
          <a:p>
            <a:pPr marL="0" indent="0">
              <a:buNone/>
            </a:pPr>
            <a:endParaRPr lang="en-GB" dirty="0"/>
          </a:p>
          <a:p>
            <a:r>
              <a:rPr lang="en-GB" dirty="0"/>
              <a:t>Unlike arrays which have a static length slices can have variable lengths. This makes them more flexible and powerful as the slice can grow or shrink to suit your current needs.</a:t>
            </a:r>
          </a:p>
        </p:txBody>
      </p:sp>
      <p:sp>
        <p:nvSpPr>
          <p:cNvPr id="4" name="Date Placeholder 3">
            <a:extLst>
              <a:ext uri="{FF2B5EF4-FFF2-40B4-BE49-F238E27FC236}">
                <a16:creationId xmlns:a16="http://schemas.microsoft.com/office/drawing/2014/main" id="{E5FC203A-BEA0-59E2-D0F7-97F8F1544C1A}"/>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FF6473E4-E56E-E4C7-99E4-10FDF5244887}"/>
              </a:ext>
            </a:extLst>
          </p:cNvPr>
          <p:cNvPicPr>
            <a:picLocks noChangeAspect="1"/>
          </p:cNvPicPr>
          <p:nvPr/>
        </p:nvPicPr>
        <p:blipFill>
          <a:blip r:embed="rId2"/>
          <a:stretch>
            <a:fillRect/>
          </a:stretch>
        </p:blipFill>
        <p:spPr>
          <a:xfrm>
            <a:off x="1222432" y="2962605"/>
            <a:ext cx="6020597" cy="511696"/>
          </a:xfrm>
          <a:prstGeom prst="rect">
            <a:avLst/>
          </a:prstGeom>
        </p:spPr>
      </p:pic>
    </p:spTree>
    <p:extLst>
      <p:ext uri="{BB962C8B-B14F-4D97-AF65-F5344CB8AC3E}">
        <p14:creationId xmlns:p14="http://schemas.microsoft.com/office/powerpoint/2010/main" val="3394770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C3E-DDA3-5614-B07D-C78561AB8845}"/>
              </a:ext>
            </a:extLst>
          </p:cNvPr>
          <p:cNvSpPr>
            <a:spLocks noGrp="1"/>
          </p:cNvSpPr>
          <p:nvPr>
            <p:ph type="title"/>
          </p:nvPr>
        </p:nvSpPr>
        <p:spPr/>
        <p:txBody>
          <a:bodyPr/>
          <a:lstStyle/>
          <a:p>
            <a:r>
              <a:rPr lang="en-GB" dirty="0"/>
              <a:t>Slices</a:t>
            </a:r>
          </a:p>
        </p:txBody>
      </p:sp>
      <p:sp>
        <p:nvSpPr>
          <p:cNvPr id="3" name="Content Placeholder 2">
            <a:extLst>
              <a:ext uri="{FF2B5EF4-FFF2-40B4-BE49-F238E27FC236}">
                <a16:creationId xmlns:a16="http://schemas.microsoft.com/office/drawing/2014/main" id="{9ADA66C1-908A-CA50-AA30-E8E5089D69D3}"/>
              </a:ext>
            </a:extLst>
          </p:cNvPr>
          <p:cNvSpPr>
            <a:spLocks noGrp="1"/>
          </p:cNvSpPr>
          <p:nvPr>
            <p:ph idx="1"/>
          </p:nvPr>
        </p:nvSpPr>
        <p:spPr/>
        <p:txBody>
          <a:bodyPr/>
          <a:lstStyle/>
          <a:p>
            <a:r>
              <a:rPr lang="en-GB" dirty="0"/>
              <a:t>There are three important functions to know when using slices</a:t>
            </a:r>
          </a:p>
          <a:p>
            <a:r>
              <a:rPr lang="en-GB" b="1" dirty="0" err="1"/>
              <a:t>len</a:t>
            </a:r>
            <a:r>
              <a:rPr lang="en-GB" b="1" dirty="0"/>
              <a:t> </a:t>
            </a:r>
            <a:r>
              <a:rPr lang="en-GB" dirty="0"/>
              <a:t>retrieves the current number of elements in a slice (the length of a slice)</a:t>
            </a:r>
          </a:p>
          <a:p>
            <a:r>
              <a:rPr lang="en-GB" b="1" dirty="0"/>
              <a:t>cap </a:t>
            </a:r>
            <a:r>
              <a:rPr lang="en-GB" dirty="0"/>
              <a:t>retrieves the number of elements the slice can hold before it must be resized (the capacity of a slice)</a:t>
            </a:r>
          </a:p>
          <a:p>
            <a:r>
              <a:rPr lang="en-GB" b="1" dirty="0"/>
              <a:t>append </a:t>
            </a:r>
            <a:r>
              <a:rPr lang="en-GB" dirty="0"/>
              <a:t>adds an element to the end of a slice</a:t>
            </a:r>
          </a:p>
          <a:p>
            <a:endParaRPr lang="en-GB" b="1" dirty="0"/>
          </a:p>
          <a:p>
            <a:r>
              <a:rPr lang="en-GB" dirty="0"/>
              <a:t>The </a:t>
            </a:r>
            <a:r>
              <a:rPr lang="en-GB" b="1" dirty="0" err="1"/>
              <a:t>len</a:t>
            </a:r>
            <a:r>
              <a:rPr lang="en-GB" dirty="0"/>
              <a:t> and </a:t>
            </a:r>
            <a:r>
              <a:rPr lang="en-GB" b="1" dirty="0"/>
              <a:t>cap</a:t>
            </a:r>
            <a:r>
              <a:rPr lang="en-GB" dirty="0"/>
              <a:t> functions can also be used on arrays however </a:t>
            </a:r>
            <a:r>
              <a:rPr lang="en-GB" b="1" dirty="0"/>
              <a:t>append</a:t>
            </a:r>
            <a:r>
              <a:rPr lang="en-GB" dirty="0"/>
              <a:t> is only for slices as arrays cannot change their length</a:t>
            </a:r>
          </a:p>
        </p:txBody>
      </p:sp>
      <p:sp>
        <p:nvSpPr>
          <p:cNvPr id="4" name="Date Placeholder 3">
            <a:extLst>
              <a:ext uri="{FF2B5EF4-FFF2-40B4-BE49-F238E27FC236}">
                <a16:creationId xmlns:a16="http://schemas.microsoft.com/office/drawing/2014/main" id="{B9246373-5C9F-28B9-D6E1-C7E3FACA44FC}"/>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1112449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BE5D1-B2F2-07FC-CBF4-C68E13EF7CAF}"/>
              </a:ext>
            </a:extLst>
          </p:cNvPr>
          <p:cNvSpPr>
            <a:spLocks noGrp="1"/>
          </p:cNvSpPr>
          <p:nvPr>
            <p:ph idx="1"/>
          </p:nvPr>
        </p:nvSpPr>
        <p:spPr>
          <a:xfrm>
            <a:off x="1024128" y="716096"/>
            <a:ext cx="9720073" cy="5593264"/>
          </a:xfrm>
        </p:spPr>
        <p:txBody>
          <a:bodyPr>
            <a:normAutofit/>
          </a:bodyPr>
          <a:lstStyle/>
          <a:p>
            <a:r>
              <a:rPr lang="en-GB" dirty="0"/>
              <a:t>It is important to know that is you wish to copy a slice or array you must use the built-in </a:t>
            </a:r>
            <a:r>
              <a:rPr lang="en-GB" b="1" dirty="0"/>
              <a:t>copy </a:t>
            </a:r>
            <a:r>
              <a:rPr lang="en-GB" dirty="0"/>
              <a:t>function</a:t>
            </a:r>
          </a:p>
          <a:p>
            <a:pPr marL="0" indent="0">
              <a:buNone/>
            </a:pPr>
            <a:r>
              <a:rPr lang="en-GB" dirty="0"/>
              <a:t>						</a:t>
            </a:r>
          </a:p>
          <a:p>
            <a:endParaRPr lang="en-GB" dirty="0"/>
          </a:p>
          <a:p>
            <a:pPr marL="0" indent="0">
              <a:buNone/>
            </a:pPr>
            <a:r>
              <a:rPr lang="en-GB" dirty="0"/>
              <a:t>						Result of code:</a:t>
            </a:r>
          </a:p>
          <a:p>
            <a:pPr marL="0" indent="0">
              <a:buNone/>
            </a:pPr>
            <a:endParaRPr lang="en-GB" dirty="0"/>
          </a:p>
          <a:p>
            <a:pPr marL="0" indent="0">
              <a:buNone/>
            </a:pPr>
            <a:endParaRPr lang="en-GB" dirty="0"/>
          </a:p>
          <a:p>
            <a:pPr marL="0" indent="0">
              <a:buNone/>
            </a:pPr>
            <a:endParaRPr lang="en-GB" dirty="0"/>
          </a:p>
          <a:p>
            <a:pPr marL="0" indent="0">
              <a:buNone/>
            </a:pPr>
            <a:r>
              <a:rPr lang="en-GB" dirty="0"/>
              <a:t>The </a:t>
            </a:r>
            <a:r>
              <a:rPr lang="en-GB" b="1" dirty="0"/>
              <a:t>copy </a:t>
            </a:r>
            <a:r>
              <a:rPr lang="en-GB" dirty="0"/>
              <a:t>function takes the destination slice as the first argument and the source slice as the second, and both slices must be of the same type.</a:t>
            </a:r>
          </a:p>
          <a:p>
            <a:pPr marL="0" indent="0">
              <a:buNone/>
            </a:pPr>
            <a:r>
              <a:rPr lang="en-GB" dirty="0"/>
              <a:t>The one major thing to note: the lengths of both destination and source slices do not have to be equal. It will only copy up to the smaller number of elements. So if you attempt to copy to an empty or nil slice, nothing will be copied.</a:t>
            </a:r>
          </a:p>
        </p:txBody>
      </p:sp>
      <p:sp>
        <p:nvSpPr>
          <p:cNvPr id="4" name="Date Placeholder 3">
            <a:extLst>
              <a:ext uri="{FF2B5EF4-FFF2-40B4-BE49-F238E27FC236}">
                <a16:creationId xmlns:a16="http://schemas.microsoft.com/office/drawing/2014/main" id="{8E67FD9C-0869-A9AE-B54C-5B84645A0F10}"/>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13" name="Picture 12">
            <a:extLst>
              <a:ext uri="{FF2B5EF4-FFF2-40B4-BE49-F238E27FC236}">
                <a16:creationId xmlns:a16="http://schemas.microsoft.com/office/drawing/2014/main" id="{EC0EA928-22E1-31C0-B477-97909CB27404}"/>
              </a:ext>
            </a:extLst>
          </p:cNvPr>
          <p:cNvPicPr>
            <a:picLocks noChangeAspect="1"/>
          </p:cNvPicPr>
          <p:nvPr/>
        </p:nvPicPr>
        <p:blipFill>
          <a:blip r:embed="rId2"/>
          <a:stretch>
            <a:fillRect/>
          </a:stretch>
        </p:blipFill>
        <p:spPr>
          <a:xfrm>
            <a:off x="1107525" y="1606456"/>
            <a:ext cx="5255725" cy="2737556"/>
          </a:xfrm>
          <a:prstGeom prst="rect">
            <a:avLst/>
          </a:prstGeom>
        </p:spPr>
      </p:pic>
      <p:pic>
        <p:nvPicPr>
          <p:cNvPr id="15" name="Picture 14">
            <a:extLst>
              <a:ext uri="{FF2B5EF4-FFF2-40B4-BE49-F238E27FC236}">
                <a16:creationId xmlns:a16="http://schemas.microsoft.com/office/drawing/2014/main" id="{76DE4FCD-09A7-174B-3E55-47E8FA0733BB}"/>
              </a:ext>
            </a:extLst>
          </p:cNvPr>
          <p:cNvPicPr>
            <a:picLocks noChangeAspect="1"/>
          </p:cNvPicPr>
          <p:nvPr/>
        </p:nvPicPr>
        <p:blipFill>
          <a:blip r:embed="rId3"/>
          <a:stretch>
            <a:fillRect/>
          </a:stretch>
        </p:blipFill>
        <p:spPr>
          <a:xfrm>
            <a:off x="6446647" y="2798284"/>
            <a:ext cx="3970810" cy="1533636"/>
          </a:xfrm>
          <a:prstGeom prst="rect">
            <a:avLst/>
          </a:prstGeom>
        </p:spPr>
      </p:pic>
    </p:spTree>
    <p:extLst>
      <p:ext uri="{BB962C8B-B14F-4D97-AF65-F5344CB8AC3E}">
        <p14:creationId xmlns:p14="http://schemas.microsoft.com/office/powerpoint/2010/main" val="2321229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A8736-10F3-F992-1B05-3237B3E8714A}"/>
              </a:ext>
            </a:extLst>
          </p:cNvPr>
          <p:cNvSpPr>
            <a:spLocks noGrp="1"/>
          </p:cNvSpPr>
          <p:nvPr>
            <p:ph idx="1"/>
          </p:nvPr>
        </p:nvSpPr>
        <p:spPr>
          <a:xfrm>
            <a:off x="1024128" y="484742"/>
            <a:ext cx="9720073" cy="5780550"/>
          </a:xfrm>
        </p:spPr>
        <p:txBody>
          <a:bodyPr/>
          <a:lstStyle/>
          <a:p>
            <a:r>
              <a:rPr lang="en-GB" dirty="0"/>
              <a:t>If you don’t use the copy function then both the original slice and the duplicate/sub slice will both be changed	</a:t>
            </a:r>
          </a:p>
          <a:p>
            <a:endParaRPr lang="en-GB" dirty="0"/>
          </a:p>
          <a:p>
            <a:pPr marL="0" indent="0">
              <a:buNone/>
            </a:pPr>
            <a:r>
              <a:rPr lang="en-GB" dirty="0"/>
              <a:t>						Result of code: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As you can see after changing an element in </a:t>
            </a:r>
            <a:r>
              <a:rPr lang="en-GB" dirty="0" err="1"/>
              <a:t>newNum</a:t>
            </a:r>
            <a:r>
              <a:rPr lang="en-GB" dirty="0"/>
              <a:t>, the corresponding element in numbers also changed.</a:t>
            </a:r>
          </a:p>
          <a:p>
            <a:endParaRPr lang="en-GB" dirty="0"/>
          </a:p>
          <a:p>
            <a:endParaRPr lang="en-GB" dirty="0"/>
          </a:p>
        </p:txBody>
      </p:sp>
      <p:sp>
        <p:nvSpPr>
          <p:cNvPr id="4" name="Date Placeholder 3">
            <a:extLst>
              <a:ext uri="{FF2B5EF4-FFF2-40B4-BE49-F238E27FC236}">
                <a16:creationId xmlns:a16="http://schemas.microsoft.com/office/drawing/2014/main" id="{55D9693F-235C-64A0-E993-35F3E8B02C24}"/>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7" name="Picture 6">
            <a:extLst>
              <a:ext uri="{FF2B5EF4-FFF2-40B4-BE49-F238E27FC236}">
                <a16:creationId xmlns:a16="http://schemas.microsoft.com/office/drawing/2014/main" id="{1CF5BA80-0BEA-A174-F59A-7EBD2335A7CC}"/>
              </a:ext>
            </a:extLst>
          </p:cNvPr>
          <p:cNvPicPr>
            <a:picLocks noChangeAspect="1"/>
          </p:cNvPicPr>
          <p:nvPr/>
        </p:nvPicPr>
        <p:blipFill>
          <a:blip r:embed="rId2"/>
          <a:stretch>
            <a:fillRect/>
          </a:stretch>
        </p:blipFill>
        <p:spPr>
          <a:xfrm>
            <a:off x="1104350" y="1209366"/>
            <a:ext cx="5375729" cy="2415183"/>
          </a:xfrm>
          <a:prstGeom prst="rect">
            <a:avLst/>
          </a:prstGeom>
        </p:spPr>
      </p:pic>
      <p:pic>
        <p:nvPicPr>
          <p:cNvPr id="9" name="Picture 8">
            <a:extLst>
              <a:ext uri="{FF2B5EF4-FFF2-40B4-BE49-F238E27FC236}">
                <a16:creationId xmlns:a16="http://schemas.microsoft.com/office/drawing/2014/main" id="{907F7EA6-4D7A-5B40-DB0F-01A1FDEA6694}"/>
              </a:ext>
            </a:extLst>
          </p:cNvPr>
          <p:cNvPicPr>
            <a:picLocks noChangeAspect="1"/>
          </p:cNvPicPr>
          <p:nvPr/>
        </p:nvPicPr>
        <p:blipFill>
          <a:blip r:embed="rId3"/>
          <a:stretch>
            <a:fillRect/>
          </a:stretch>
        </p:blipFill>
        <p:spPr>
          <a:xfrm>
            <a:off x="6597611" y="2181340"/>
            <a:ext cx="3789799" cy="1443209"/>
          </a:xfrm>
          <a:prstGeom prst="rect">
            <a:avLst/>
          </a:prstGeom>
        </p:spPr>
      </p:pic>
    </p:spTree>
    <p:extLst>
      <p:ext uri="{BB962C8B-B14F-4D97-AF65-F5344CB8AC3E}">
        <p14:creationId xmlns:p14="http://schemas.microsoft.com/office/powerpoint/2010/main" val="382517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6B381-6E63-569B-BB3E-B234EC587A9F}"/>
              </a:ext>
            </a:extLst>
          </p:cNvPr>
          <p:cNvSpPr>
            <a:spLocks noGrp="1"/>
          </p:cNvSpPr>
          <p:nvPr>
            <p:ph idx="1"/>
          </p:nvPr>
        </p:nvSpPr>
        <p:spPr>
          <a:xfrm>
            <a:off x="1024129" y="617838"/>
            <a:ext cx="9720073" cy="5852866"/>
          </a:xfrm>
        </p:spPr>
        <p:txBody>
          <a:bodyPr>
            <a:normAutofit/>
          </a:bodyPr>
          <a:lstStyle/>
          <a:p>
            <a:pPr marL="0" indent="0">
              <a:buNone/>
            </a:pPr>
            <a:r>
              <a:rPr lang="en-GB" dirty="0"/>
              <a:t>The aims of Go are to be expressive, fast, efficient, reliable and simple to write.</a:t>
            </a:r>
          </a:p>
          <a:p>
            <a:pPr>
              <a:buFont typeface="Arial" panose="020B0604020202020204" pitchFamily="34" charset="0"/>
              <a:buChar char="•"/>
            </a:pPr>
            <a:r>
              <a:rPr lang="en-GB" dirty="0"/>
              <a:t>Simple Syntax</a:t>
            </a:r>
          </a:p>
          <a:p>
            <a:pPr>
              <a:buFont typeface="Arial" panose="020B0604020202020204" pitchFamily="34" charset="0"/>
              <a:buChar char="•"/>
            </a:pPr>
            <a:r>
              <a:rPr lang="en-GB" dirty="0"/>
              <a:t>Compiled Language</a:t>
            </a:r>
          </a:p>
          <a:p>
            <a:pPr>
              <a:buFont typeface="Arial" panose="020B0604020202020204" pitchFamily="34" charset="0"/>
              <a:buChar char="•"/>
            </a:pPr>
            <a:r>
              <a:rPr lang="en-GB" dirty="0"/>
              <a:t>Statically typed</a:t>
            </a:r>
          </a:p>
          <a:p>
            <a:pPr>
              <a:buFont typeface="Arial" panose="020B0604020202020204" pitchFamily="34" charset="0"/>
              <a:buChar char="•"/>
            </a:pPr>
            <a:r>
              <a:rPr lang="en-GB" dirty="0"/>
              <a:t>Concurrency</a:t>
            </a:r>
          </a:p>
          <a:p>
            <a:pPr>
              <a:buFont typeface="Arial" panose="020B0604020202020204" pitchFamily="34" charset="0"/>
              <a:buChar char="•"/>
            </a:pPr>
            <a:r>
              <a:rPr lang="en-GB" dirty="0"/>
              <a:t>Dependency management</a:t>
            </a:r>
            <a:br>
              <a:rPr lang="en-GB" dirty="0"/>
            </a:br>
            <a:br>
              <a:rPr lang="en-GB" dirty="0"/>
            </a:br>
            <a:endParaRPr lang="en-GB" dirty="0"/>
          </a:p>
          <a:p>
            <a:pPr>
              <a:buFont typeface="Arial" panose="020B0604020202020204" pitchFamily="34" charset="0"/>
              <a:buChar char="•"/>
            </a:pPr>
            <a:r>
              <a:rPr lang="en-GB" dirty="0"/>
              <a:t>Go is used for server-side (backend) programming, web development, game development, cloud-based programming, and even Data Science. It is also popular for making command-line tools.</a:t>
            </a:r>
          </a:p>
          <a:p>
            <a:pPr>
              <a:buFont typeface="Arial" panose="020B0604020202020204" pitchFamily="34" charset="0"/>
              <a:buChar char="•"/>
            </a:pPr>
            <a:r>
              <a:rPr lang="en-GB" dirty="0"/>
              <a:t>Today, many tech giants use Go like Google, Netflix, Twitch, Ethereum, Dropbox, Kubernetes, Docker, Heroku, and lots more.</a:t>
            </a:r>
          </a:p>
          <a:p>
            <a:endParaRPr lang="en-GB" dirty="0"/>
          </a:p>
        </p:txBody>
      </p:sp>
    </p:spTree>
    <p:extLst>
      <p:ext uri="{BB962C8B-B14F-4D97-AF65-F5344CB8AC3E}">
        <p14:creationId xmlns:p14="http://schemas.microsoft.com/office/powerpoint/2010/main" val="1504856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255F3-2B3F-B992-9245-DB61CBABBCB2}"/>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813CD797-4270-BA33-898C-81D018C836FF}"/>
              </a:ext>
            </a:extLst>
          </p:cNvPr>
          <p:cNvSpPr>
            <a:spLocks noGrp="1"/>
          </p:cNvSpPr>
          <p:nvPr>
            <p:ph idx="1"/>
          </p:nvPr>
        </p:nvSpPr>
        <p:spPr/>
        <p:txBody>
          <a:bodyPr/>
          <a:lstStyle/>
          <a:p>
            <a:r>
              <a:rPr lang="en-GB" dirty="0"/>
              <a:t>A map is an unordered collection of key-value pairs, where each key is unique.</a:t>
            </a:r>
          </a:p>
        </p:txBody>
      </p:sp>
      <p:sp>
        <p:nvSpPr>
          <p:cNvPr id="4" name="Date Placeholder 3">
            <a:extLst>
              <a:ext uri="{FF2B5EF4-FFF2-40B4-BE49-F238E27FC236}">
                <a16:creationId xmlns:a16="http://schemas.microsoft.com/office/drawing/2014/main" id="{189343F6-6723-46C4-A3CB-8070BD3F7ECC}"/>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6B5D8C12-D38E-8FA2-6DE6-93C223885ECD}"/>
              </a:ext>
            </a:extLst>
          </p:cNvPr>
          <p:cNvPicPr>
            <a:picLocks noChangeAspect="1"/>
          </p:cNvPicPr>
          <p:nvPr/>
        </p:nvPicPr>
        <p:blipFill>
          <a:blip r:embed="rId2"/>
          <a:stretch>
            <a:fillRect/>
          </a:stretch>
        </p:blipFill>
        <p:spPr>
          <a:xfrm>
            <a:off x="1112705" y="2838461"/>
            <a:ext cx="9542918" cy="453964"/>
          </a:xfrm>
          <a:prstGeom prst="rect">
            <a:avLst/>
          </a:prstGeom>
        </p:spPr>
      </p:pic>
      <p:pic>
        <p:nvPicPr>
          <p:cNvPr id="8" name="Picture 7">
            <a:extLst>
              <a:ext uri="{FF2B5EF4-FFF2-40B4-BE49-F238E27FC236}">
                <a16:creationId xmlns:a16="http://schemas.microsoft.com/office/drawing/2014/main" id="{12D8832C-024A-9939-3618-EA4B326C5AEA}"/>
              </a:ext>
            </a:extLst>
          </p:cNvPr>
          <p:cNvPicPr>
            <a:picLocks noChangeAspect="1"/>
          </p:cNvPicPr>
          <p:nvPr/>
        </p:nvPicPr>
        <p:blipFill>
          <a:blip r:embed="rId3"/>
          <a:stretch>
            <a:fillRect/>
          </a:stretch>
        </p:blipFill>
        <p:spPr>
          <a:xfrm>
            <a:off x="1112705" y="3569588"/>
            <a:ext cx="6354165" cy="550595"/>
          </a:xfrm>
          <a:prstGeom prst="rect">
            <a:avLst/>
          </a:prstGeom>
        </p:spPr>
      </p:pic>
    </p:spTree>
    <p:extLst>
      <p:ext uri="{BB962C8B-B14F-4D97-AF65-F5344CB8AC3E}">
        <p14:creationId xmlns:p14="http://schemas.microsoft.com/office/powerpoint/2010/main" val="1029622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7E4D-A4E6-2030-7332-786169C25C38}"/>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0047C12-0042-042F-7DAD-655DBF8DCFA3}"/>
              </a:ext>
            </a:extLst>
          </p:cNvPr>
          <p:cNvSpPr>
            <a:spLocks noGrp="1"/>
          </p:cNvSpPr>
          <p:nvPr>
            <p:ph idx="1"/>
          </p:nvPr>
        </p:nvSpPr>
        <p:spPr>
          <a:xfrm>
            <a:off x="1024127" y="1893913"/>
            <a:ext cx="9720073" cy="4023360"/>
          </a:xfrm>
        </p:spPr>
        <p:txBody>
          <a:bodyPr/>
          <a:lstStyle/>
          <a:p>
            <a:r>
              <a:rPr lang="en-GB" dirty="0"/>
              <a:t>To create a empty map you can use the </a:t>
            </a:r>
            <a:r>
              <a:rPr lang="en-GB" b="1" dirty="0"/>
              <a:t>make </a:t>
            </a:r>
            <a:r>
              <a:rPr lang="en-GB" dirty="0"/>
              <a:t>function, this initialises the map so it is an empty map not a nil map.</a:t>
            </a:r>
          </a:p>
          <a:p>
            <a:r>
              <a:rPr lang="en-GB" dirty="0"/>
              <a:t>The difference between a nil map and an empty map is how data can then be added to them.</a:t>
            </a:r>
          </a:p>
          <a:p>
            <a:r>
              <a:rPr lang="en-GB" dirty="0"/>
              <a:t>For a nil map data can only be added by setting the variable to a map of the same type as specified. This will initialise it.</a:t>
            </a:r>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8C0473C5-D499-A2B6-83CF-41D8C490C243}"/>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363DE91B-A060-4A5D-E4F7-A8AE11EFC0F1}"/>
              </a:ext>
            </a:extLst>
          </p:cNvPr>
          <p:cNvPicPr>
            <a:picLocks noChangeAspect="1"/>
          </p:cNvPicPr>
          <p:nvPr/>
        </p:nvPicPr>
        <p:blipFill>
          <a:blip r:embed="rId2"/>
          <a:stretch>
            <a:fillRect/>
          </a:stretch>
        </p:blipFill>
        <p:spPr>
          <a:xfrm>
            <a:off x="5474941" y="608234"/>
            <a:ext cx="5076786" cy="1285679"/>
          </a:xfrm>
          <a:prstGeom prst="rect">
            <a:avLst/>
          </a:prstGeom>
        </p:spPr>
      </p:pic>
      <p:pic>
        <p:nvPicPr>
          <p:cNvPr id="12" name="Picture 11">
            <a:extLst>
              <a:ext uri="{FF2B5EF4-FFF2-40B4-BE49-F238E27FC236}">
                <a16:creationId xmlns:a16="http://schemas.microsoft.com/office/drawing/2014/main" id="{1B69003F-C008-93B5-D7A7-80A033574F46}"/>
              </a:ext>
            </a:extLst>
          </p:cNvPr>
          <p:cNvPicPr>
            <a:picLocks noChangeAspect="1"/>
          </p:cNvPicPr>
          <p:nvPr/>
        </p:nvPicPr>
        <p:blipFill>
          <a:blip r:embed="rId3"/>
          <a:stretch>
            <a:fillRect/>
          </a:stretch>
        </p:blipFill>
        <p:spPr>
          <a:xfrm>
            <a:off x="1052179" y="4110650"/>
            <a:ext cx="5043821" cy="1144396"/>
          </a:xfrm>
          <a:prstGeom prst="rect">
            <a:avLst/>
          </a:prstGeom>
        </p:spPr>
      </p:pic>
      <p:pic>
        <p:nvPicPr>
          <p:cNvPr id="13" name="Picture 12">
            <a:extLst>
              <a:ext uri="{FF2B5EF4-FFF2-40B4-BE49-F238E27FC236}">
                <a16:creationId xmlns:a16="http://schemas.microsoft.com/office/drawing/2014/main" id="{D7771B9D-2C77-B4E5-82E1-6B1B38F9DA7A}"/>
              </a:ext>
            </a:extLst>
          </p:cNvPr>
          <p:cNvPicPr>
            <a:picLocks noChangeAspect="1"/>
          </p:cNvPicPr>
          <p:nvPr/>
        </p:nvPicPr>
        <p:blipFill>
          <a:blip r:embed="rId4"/>
          <a:stretch>
            <a:fillRect/>
          </a:stretch>
        </p:blipFill>
        <p:spPr>
          <a:xfrm>
            <a:off x="7319305" y="4481431"/>
            <a:ext cx="2395323" cy="583475"/>
          </a:xfrm>
          <a:prstGeom prst="rect">
            <a:avLst/>
          </a:prstGeom>
        </p:spPr>
      </p:pic>
    </p:spTree>
    <p:extLst>
      <p:ext uri="{BB962C8B-B14F-4D97-AF65-F5344CB8AC3E}">
        <p14:creationId xmlns:p14="http://schemas.microsoft.com/office/powerpoint/2010/main" val="547992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7E4D-A4E6-2030-7332-786169C25C38}"/>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0047C12-0042-042F-7DAD-655DBF8DCFA3}"/>
              </a:ext>
            </a:extLst>
          </p:cNvPr>
          <p:cNvSpPr>
            <a:spLocks noGrp="1"/>
          </p:cNvSpPr>
          <p:nvPr>
            <p:ph idx="1"/>
          </p:nvPr>
        </p:nvSpPr>
        <p:spPr>
          <a:xfrm>
            <a:off x="1024127" y="1893913"/>
            <a:ext cx="9720073" cy="4023360"/>
          </a:xfrm>
        </p:spPr>
        <p:txBody>
          <a:bodyPr/>
          <a:lstStyle/>
          <a:p>
            <a:r>
              <a:rPr lang="en-GB" dirty="0"/>
              <a:t>To create a empty map you can use the </a:t>
            </a:r>
            <a:r>
              <a:rPr lang="en-GB" b="1" dirty="0"/>
              <a:t>make </a:t>
            </a:r>
            <a:r>
              <a:rPr lang="en-GB" dirty="0"/>
              <a:t>function, this initialises the map so it is an empty map not a nil map.</a:t>
            </a:r>
          </a:p>
          <a:p>
            <a:r>
              <a:rPr lang="en-GB" dirty="0"/>
              <a:t>The difference between a nil map and an empty map is how data can then be added to them.</a:t>
            </a:r>
          </a:p>
          <a:p>
            <a:r>
              <a:rPr lang="en-GB" dirty="0"/>
              <a:t>For a nil map attempting to add data directly to the map will result in an error</a:t>
            </a:r>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8C0473C5-D499-A2B6-83CF-41D8C490C243}"/>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363DE91B-A060-4A5D-E4F7-A8AE11EFC0F1}"/>
              </a:ext>
            </a:extLst>
          </p:cNvPr>
          <p:cNvPicPr>
            <a:picLocks noChangeAspect="1"/>
          </p:cNvPicPr>
          <p:nvPr/>
        </p:nvPicPr>
        <p:blipFill>
          <a:blip r:embed="rId2"/>
          <a:stretch>
            <a:fillRect/>
          </a:stretch>
        </p:blipFill>
        <p:spPr>
          <a:xfrm>
            <a:off x="5474941" y="608234"/>
            <a:ext cx="5076786" cy="1285679"/>
          </a:xfrm>
          <a:prstGeom prst="rect">
            <a:avLst/>
          </a:prstGeom>
        </p:spPr>
      </p:pic>
      <p:pic>
        <p:nvPicPr>
          <p:cNvPr id="5" name="Picture 4">
            <a:extLst>
              <a:ext uri="{FF2B5EF4-FFF2-40B4-BE49-F238E27FC236}">
                <a16:creationId xmlns:a16="http://schemas.microsoft.com/office/drawing/2014/main" id="{7D429AF8-007B-BCC9-F256-8F327D1859F5}"/>
              </a:ext>
            </a:extLst>
          </p:cNvPr>
          <p:cNvPicPr>
            <a:picLocks noChangeAspect="1"/>
          </p:cNvPicPr>
          <p:nvPr/>
        </p:nvPicPr>
        <p:blipFill>
          <a:blip r:embed="rId3"/>
          <a:stretch>
            <a:fillRect/>
          </a:stretch>
        </p:blipFill>
        <p:spPr>
          <a:xfrm>
            <a:off x="1024126" y="3953954"/>
            <a:ext cx="4251425" cy="1378210"/>
          </a:xfrm>
          <a:prstGeom prst="rect">
            <a:avLst/>
          </a:prstGeom>
        </p:spPr>
      </p:pic>
      <p:pic>
        <p:nvPicPr>
          <p:cNvPr id="7" name="Picture 6">
            <a:extLst>
              <a:ext uri="{FF2B5EF4-FFF2-40B4-BE49-F238E27FC236}">
                <a16:creationId xmlns:a16="http://schemas.microsoft.com/office/drawing/2014/main" id="{98ED8E0B-28D9-9ACD-F1DE-81E3F2C37268}"/>
              </a:ext>
            </a:extLst>
          </p:cNvPr>
          <p:cNvPicPr>
            <a:picLocks noChangeAspect="1"/>
          </p:cNvPicPr>
          <p:nvPr/>
        </p:nvPicPr>
        <p:blipFill>
          <a:blip r:embed="rId4"/>
          <a:stretch>
            <a:fillRect/>
          </a:stretch>
        </p:blipFill>
        <p:spPr>
          <a:xfrm>
            <a:off x="5474941" y="3953954"/>
            <a:ext cx="4985236" cy="497528"/>
          </a:xfrm>
          <a:prstGeom prst="rect">
            <a:avLst/>
          </a:prstGeom>
        </p:spPr>
      </p:pic>
    </p:spTree>
    <p:extLst>
      <p:ext uri="{BB962C8B-B14F-4D97-AF65-F5344CB8AC3E}">
        <p14:creationId xmlns:p14="http://schemas.microsoft.com/office/powerpoint/2010/main" val="841342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7E4D-A4E6-2030-7332-786169C25C38}"/>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0047C12-0042-042F-7DAD-655DBF8DCFA3}"/>
              </a:ext>
            </a:extLst>
          </p:cNvPr>
          <p:cNvSpPr>
            <a:spLocks noGrp="1"/>
          </p:cNvSpPr>
          <p:nvPr>
            <p:ph idx="1"/>
          </p:nvPr>
        </p:nvSpPr>
        <p:spPr>
          <a:xfrm>
            <a:off x="1024127" y="1893913"/>
            <a:ext cx="9720073" cy="4023360"/>
          </a:xfrm>
        </p:spPr>
        <p:txBody>
          <a:bodyPr/>
          <a:lstStyle/>
          <a:p>
            <a:r>
              <a:rPr lang="en-GB" dirty="0"/>
              <a:t>To create a empty map you can use the </a:t>
            </a:r>
            <a:r>
              <a:rPr lang="en-GB" b="1" dirty="0"/>
              <a:t>make </a:t>
            </a:r>
            <a:r>
              <a:rPr lang="en-GB" dirty="0"/>
              <a:t>function, this initialises the map so it is an empty map not a nil map.</a:t>
            </a:r>
          </a:p>
          <a:p>
            <a:r>
              <a:rPr lang="en-GB" dirty="0"/>
              <a:t>The difference between a nil map and an empty map is how data can then be added to them.</a:t>
            </a:r>
          </a:p>
          <a:p>
            <a:r>
              <a:rPr lang="en-GB" dirty="0"/>
              <a:t>For an empty map a new map can be assigned to them or you can add a new value pair directly without an error message.</a:t>
            </a:r>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8C0473C5-D499-A2B6-83CF-41D8C490C243}"/>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6" name="Picture 5">
            <a:extLst>
              <a:ext uri="{FF2B5EF4-FFF2-40B4-BE49-F238E27FC236}">
                <a16:creationId xmlns:a16="http://schemas.microsoft.com/office/drawing/2014/main" id="{363DE91B-A060-4A5D-E4F7-A8AE11EFC0F1}"/>
              </a:ext>
            </a:extLst>
          </p:cNvPr>
          <p:cNvPicPr>
            <a:picLocks noChangeAspect="1"/>
          </p:cNvPicPr>
          <p:nvPr/>
        </p:nvPicPr>
        <p:blipFill>
          <a:blip r:embed="rId2"/>
          <a:stretch>
            <a:fillRect/>
          </a:stretch>
        </p:blipFill>
        <p:spPr>
          <a:xfrm>
            <a:off x="5474941" y="608234"/>
            <a:ext cx="5076786" cy="1285679"/>
          </a:xfrm>
          <a:prstGeom prst="rect">
            <a:avLst/>
          </a:prstGeom>
        </p:spPr>
      </p:pic>
      <p:pic>
        <p:nvPicPr>
          <p:cNvPr id="9" name="Picture 8">
            <a:extLst>
              <a:ext uri="{FF2B5EF4-FFF2-40B4-BE49-F238E27FC236}">
                <a16:creationId xmlns:a16="http://schemas.microsoft.com/office/drawing/2014/main" id="{2214BB14-0963-4475-0591-62D2711A8E59}"/>
              </a:ext>
            </a:extLst>
          </p:cNvPr>
          <p:cNvPicPr>
            <a:picLocks noChangeAspect="1"/>
          </p:cNvPicPr>
          <p:nvPr/>
        </p:nvPicPr>
        <p:blipFill>
          <a:blip r:embed="rId3"/>
          <a:stretch>
            <a:fillRect/>
          </a:stretch>
        </p:blipFill>
        <p:spPr>
          <a:xfrm>
            <a:off x="1024125" y="4189067"/>
            <a:ext cx="5400973" cy="1385468"/>
          </a:xfrm>
          <a:prstGeom prst="rect">
            <a:avLst/>
          </a:prstGeom>
        </p:spPr>
      </p:pic>
      <p:pic>
        <p:nvPicPr>
          <p:cNvPr id="10" name="Picture 9">
            <a:extLst>
              <a:ext uri="{FF2B5EF4-FFF2-40B4-BE49-F238E27FC236}">
                <a16:creationId xmlns:a16="http://schemas.microsoft.com/office/drawing/2014/main" id="{29E7D7A1-469A-914C-FD0A-23CE188A392A}"/>
              </a:ext>
            </a:extLst>
          </p:cNvPr>
          <p:cNvPicPr>
            <a:picLocks noChangeAspect="1"/>
          </p:cNvPicPr>
          <p:nvPr/>
        </p:nvPicPr>
        <p:blipFill>
          <a:blip r:embed="rId4"/>
          <a:stretch>
            <a:fillRect/>
          </a:stretch>
        </p:blipFill>
        <p:spPr>
          <a:xfrm>
            <a:off x="7319305" y="4481431"/>
            <a:ext cx="2395323" cy="583475"/>
          </a:xfrm>
          <a:prstGeom prst="rect">
            <a:avLst/>
          </a:prstGeom>
        </p:spPr>
      </p:pic>
    </p:spTree>
    <p:extLst>
      <p:ext uri="{BB962C8B-B14F-4D97-AF65-F5344CB8AC3E}">
        <p14:creationId xmlns:p14="http://schemas.microsoft.com/office/powerpoint/2010/main" val="3076254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1D-A38A-23FA-1D6B-3E050CA57375}"/>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D73E2E62-4ADC-E399-FFF3-BCE7C508F758}"/>
              </a:ext>
            </a:extLst>
          </p:cNvPr>
          <p:cNvSpPr>
            <a:spLocks noGrp="1"/>
          </p:cNvSpPr>
          <p:nvPr>
            <p:ph idx="1"/>
          </p:nvPr>
        </p:nvSpPr>
        <p:spPr/>
        <p:txBody>
          <a:bodyPr/>
          <a:lstStyle/>
          <a:p>
            <a:r>
              <a:rPr lang="en-GB" dirty="0"/>
              <a:t>Instead of numerical index points the values are accessed by their keys.</a:t>
            </a:r>
          </a:p>
          <a:p>
            <a:r>
              <a:rPr lang="en-GB" dirty="0"/>
              <a:t>What do you think is the output of the following code:</a:t>
            </a:r>
          </a:p>
          <a:p>
            <a:endParaRPr lang="en-GB" dirty="0"/>
          </a:p>
          <a:p>
            <a:endParaRPr lang="en-GB" dirty="0"/>
          </a:p>
          <a:p>
            <a:r>
              <a:rPr lang="en-GB" dirty="0"/>
              <a:t>ANSWER: 3</a:t>
            </a:r>
          </a:p>
        </p:txBody>
      </p:sp>
      <p:sp>
        <p:nvSpPr>
          <p:cNvPr id="4" name="Date Placeholder 3">
            <a:extLst>
              <a:ext uri="{FF2B5EF4-FFF2-40B4-BE49-F238E27FC236}">
                <a16:creationId xmlns:a16="http://schemas.microsoft.com/office/drawing/2014/main" id="{CBAAF42A-6C26-9421-5493-65D7469EEC25}"/>
              </a:ext>
            </a:extLst>
          </p:cNvPr>
          <p:cNvSpPr>
            <a:spLocks noGrp="1"/>
          </p:cNvSpPr>
          <p:nvPr>
            <p:ph type="dt" sz="half" idx="10"/>
          </p:nvPr>
        </p:nvSpPr>
        <p:spPr/>
        <p:txBody>
          <a:bodyPr/>
          <a:lstStyle/>
          <a:p>
            <a:pPr rtl="0"/>
            <a:fld id="{6AF379E8-AC6C-43B9-9222-BDF0AF9336F0}" type="datetime1">
              <a:rPr lang="en-US" smtClean="0"/>
              <a:t>7/18/23</a:t>
            </a:fld>
            <a:endParaRPr lang="en-US"/>
          </a:p>
        </p:txBody>
      </p:sp>
      <p:pic>
        <p:nvPicPr>
          <p:cNvPr id="5" name="Picture 4">
            <a:extLst>
              <a:ext uri="{FF2B5EF4-FFF2-40B4-BE49-F238E27FC236}">
                <a16:creationId xmlns:a16="http://schemas.microsoft.com/office/drawing/2014/main" id="{8FC5B1BA-F651-8BB7-23C7-2B1850013D16}"/>
              </a:ext>
            </a:extLst>
          </p:cNvPr>
          <p:cNvPicPr>
            <a:picLocks noChangeAspect="1"/>
          </p:cNvPicPr>
          <p:nvPr/>
        </p:nvPicPr>
        <p:blipFill rotWithShape="1">
          <a:blip r:embed="rId2"/>
          <a:srcRect b="7945"/>
          <a:stretch/>
        </p:blipFill>
        <p:spPr>
          <a:xfrm>
            <a:off x="1024128" y="3274764"/>
            <a:ext cx="8094220" cy="638210"/>
          </a:xfrm>
          <a:prstGeom prst="rect">
            <a:avLst/>
          </a:prstGeom>
        </p:spPr>
      </p:pic>
      <p:pic>
        <p:nvPicPr>
          <p:cNvPr id="6" name="Picture 5">
            <a:extLst>
              <a:ext uri="{FF2B5EF4-FFF2-40B4-BE49-F238E27FC236}">
                <a16:creationId xmlns:a16="http://schemas.microsoft.com/office/drawing/2014/main" id="{AC9737D8-17B5-188F-0FA6-60F7EF822F1F}"/>
              </a:ext>
            </a:extLst>
          </p:cNvPr>
          <p:cNvPicPr>
            <a:picLocks noChangeAspect="1"/>
          </p:cNvPicPr>
          <p:nvPr/>
        </p:nvPicPr>
        <p:blipFill>
          <a:blip r:embed="rId3"/>
          <a:stretch>
            <a:fillRect/>
          </a:stretch>
        </p:blipFill>
        <p:spPr>
          <a:xfrm>
            <a:off x="4671153" y="1005277"/>
            <a:ext cx="6354165" cy="550595"/>
          </a:xfrm>
          <a:prstGeom prst="rect">
            <a:avLst/>
          </a:prstGeom>
        </p:spPr>
      </p:pic>
    </p:spTree>
    <p:extLst>
      <p:ext uri="{BB962C8B-B14F-4D97-AF65-F5344CB8AC3E}">
        <p14:creationId xmlns:p14="http://schemas.microsoft.com/office/powerpoint/2010/main" val="833727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56E4-333C-E925-3B02-B22C53C3BDDF}"/>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D2C6FC5B-AD62-90BE-6086-AD866E3BC8A2}"/>
              </a:ext>
            </a:extLst>
          </p:cNvPr>
          <p:cNvSpPr>
            <a:spLocks noGrp="1"/>
          </p:cNvSpPr>
          <p:nvPr>
            <p:ph idx="1"/>
          </p:nvPr>
        </p:nvSpPr>
        <p:spPr/>
        <p:txBody>
          <a:bodyPr/>
          <a:lstStyle/>
          <a:p>
            <a:r>
              <a:rPr lang="en-GB" dirty="0"/>
              <a:t>Any value can be accessed by specifying the associated key. A second value can be returned to check if the key is in the map.</a:t>
            </a:r>
          </a:p>
        </p:txBody>
      </p:sp>
      <p:sp>
        <p:nvSpPr>
          <p:cNvPr id="4" name="Date Placeholder 3">
            <a:extLst>
              <a:ext uri="{FF2B5EF4-FFF2-40B4-BE49-F238E27FC236}">
                <a16:creationId xmlns:a16="http://schemas.microsoft.com/office/drawing/2014/main" id="{7805FCBC-A230-BD7A-A484-8BADFF2BEB14}"/>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239877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BA35-F780-EE78-075F-2708738CB6C6}"/>
              </a:ext>
            </a:extLst>
          </p:cNvPr>
          <p:cNvSpPr>
            <a:spLocks noGrp="1"/>
          </p:cNvSpPr>
          <p:nvPr>
            <p:ph type="title"/>
          </p:nvPr>
        </p:nvSpPr>
        <p:spPr/>
        <p:txBody>
          <a:bodyPr/>
          <a:lstStyle/>
          <a:p>
            <a:r>
              <a:rPr lang="en-GB" dirty="0"/>
              <a:t>Week 4</a:t>
            </a:r>
          </a:p>
        </p:txBody>
      </p:sp>
    </p:spTree>
    <p:extLst>
      <p:ext uri="{BB962C8B-B14F-4D97-AF65-F5344CB8AC3E}">
        <p14:creationId xmlns:p14="http://schemas.microsoft.com/office/powerpoint/2010/main" val="4193569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9D34-F9E0-FE4E-A211-27D92E3D256A}"/>
              </a:ext>
            </a:extLst>
          </p:cNvPr>
          <p:cNvSpPr>
            <a:spLocks noGrp="1"/>
          </p:cNvSpPr>
          <p:nvPr>
            <p:ph type="title"/>
          </p:nvPr>
        </p:nvSpPr>
        <p:spPr/>
        <p:txBody>
          <a:bodyPr/>
          <a:lstStyle/>
          <a:p>
            <a:r>
              <a:rPr lang="en-GB" dirty="0"/>
              <a:t>What we did last week</a:t>
            </a:r>
          </a:p>
        </p:txBody>
      </p:sp>
      <p:sp>
        <p:nvSpPr>
          <p:cNvPr id="3" name="Content Placeholder 2">
            <a:extLst>
              <a:ext uri="{FF2B5EF4-FFF2-40B4-BE49-F238E27FC236}">
                <a16:creationId xmlns:a16="http://schemas.microsoft.com/office/drawing/2014/main" id="{055EBACB-FEFF-BD27-D9C4-0790591D744E}"/>
              </a:ext>
            </a:extLst>
          </p:cNvPr>
          <p:cNvSpPr>
            <a:spLocks noGrp="1"/>
          </p:cNvSpPr>
          <p:nvPr>
            <p:ph idx="1"/>
          </p:nvPr>
        </p:nvSpPr>
        <p:spPr/>
        <p:txBody>
          <a:bodyPr/>
          <a:lstStyle/>
          <a:p>
            <a:pPr>
              <a:buFont typeface="Arial" panose="020B0604020202020204" pitchFamily="34" charset="0"/>
              <a:buChar char="•"/>
            </a:pPr>
            <a:r>
              <a:rPr lang="en-GB" dirty="0"/>
              <a:t> Arrays</a:t>
            </a:r>
          </a:p>
          <a:p>
            <a:pPr>
              <a:buFont typeface="Arial" panose="020B0604020202020204" pitchFamily="34" charset="0"/>
              <a:buChar char="•"/>
            </a:pPr>
            <a:r>
              <a:rPr lang="en-GB" dirty="0"/>
              <a:t>Slices</a:t>
            </a:r>
          </a:p>
          <a:p>
            <a:pPr>
              <a:buFont typeface="Arial" panose="020B0604020202020204" pitchFamily="34" charset="0"/>
              <a:buChar char="•"/>
            </a:pPr>
            <a:r>
              <a:rPr lang="en-GB" dirty="0"/>
              <a:t>Started If – Else statements</a:t>
            </a:r>
          </a:p>
        </p:txBody>
      </p:sp>
      <p:sp>
        <p:nvSpPr>
          <p:cNvPr id="4" name="Date Placeholder 3">
            <a:extLst>
              <a:ext uri="{FF2B5EF4-FFF2-40B4-BE49-F238E27FC236}">
                <a16:creationId xmlns:a16="http://schemas.microsoft.com/office/drawing/2014/main" id="{23740062-156A-BE36-FF5E-B2FFCA8F9058}"/>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304101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51640-44A8-8754-DEAE-4EBCB618E45E}"/>
              </a:ext>
            </a:extLst>
          </p:cNvPr>
          <p:cNvSpPr>
            <a:spLocks noGrp="1"/>
          </p:cNvSpPr>
          <p:nvPr>
            <p:ph type="title"/>
          </p:nvPr>
        </p:nvSpPr>
        <p:spPr/>
        <p:txBody>
          <a:bodyPr/>
          <a:lstStyle/>
          <a:p>
            <a:r>
              <a:rPr lang="en-GB" dirty="0"/>
              <a:t>This week</a:t>
            </a:r>
          </a:p>
        </p:txBody>
      </p:sp>
      <p:sp>
        <p:nvSpPr>
          <p:cNvPr id="3" name="Content Placeholder 2">
            <a:extLst>
              <a:ext uri="{FF2B5EF4-FFF2-40B4-BE49-F238E27FC236}">
                <a16:creationId xmlns:a16="http://schemas.microsoft.com/office/drawing/2014/main" id="{BEC8A53F-67BC-A70E-0512-6B242DA2B8D8}"/>
              </a:ext>
            </a:extLst>
          </p:cNvPr>
          <p:cNvSpPr>
            <a:spLocks noGrp="1"/>
          </p:cNvSpPr>
          <p:nvPr>
            <p:ph idx="1"/>
          </p:nvPr>
        </p:nvSpPr>
        <p:spPr/>
        <p:txBody>
          <a:bodyPr/>
          <a:lstStyle/>
          <a:p>
            <a:pPr>
              <a:buFont typeface="Arial" panose="020B0604020202020204" pitchFamily="34" charset="0"/>
              <a:buChar char="•"/>
            </a:pPr>
            <a:r>
              <a:rPr lang="en-GB" dirty="0"/>
              <a:t>If – Else statements continued</a:t>
            </a:r>
          </a:p>
          <a:p>
            <a:pPr>
              <a:buFont typeface="Arial" panose="020B0604020202020204" pitchFamily="34" charset="0"/>
              <a:buChar char="•"/>
            </a:pPr>
            <a:r>
              <a:rPr lang="en-GB" dirty="0"/>
              <a:t>For loops</a:t>
            </a:r>
          </a:p>
          <a:p>
            <a:pPr>
              <a:buFont typeface="Arial" panose="020B0604020202020204" pitchFamily="34" charset="0"/>
              <a:buChar char="•"/>
            </a:pPr>
            <a:r>
              <a:rPr lang="en-GB" dirty="0"/>
              <a:t>Package structure of Go</a:t>
            </a:r>
          </a:p>
        </p:txBody>
      </p:sp>
      <p:sp>
        <p:nvSpPr>
          <p:cNvPr id="4" name="Date Placeholder 3">
            <a:extLst>
              <a:ext uri="{FF2B5EF4-FFF2-40B4-BE49-F238E27FC236}">
                <a16:creationId xmlns:a16="http://schemas.microsoft.com/office/drawing/2014/main" id="{0FCD7B22-552E-EC33-E020-19C0BE6CA262}"/>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91291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CD72-7883-DC70-1D06-225B4615B1EF}"/>
              </a:ext>
            </a:extLst>
          </p:cNvPr>
          <p:cNvSpPr>
            <a:spLocks noGrp="1"/>
          </p:cNvSpPr>
          <p:nvPr>
            <p:ph type="title"/>
          </p:nvPr>
        </p:nvSpPr>
        <p:spPr/>
        <p:txBody>
          <a:bodyPr/>
          <a:lstStyle/>
          <a:p>
            <a:r>
              <a:rPr lang="en-GB" dirty="0"/>
              <a:t>Flow control</a:t>
            </a:r>
          </a:p>
        </p:txBody>
      </p:sp>
      <p:pic>
        <p:nvPicPr>
          <p:cNvPr id="13" name="Picture Placeholder 12" descr="A picture containing outdoor, nature&#10;&#10;Description automatically generated">
            <a:extLst>
              <a:ext uri="{FF2B5EF4-FFF2-40B4-BE49-F238E27FC236}">
                <a16:creationId xmlns:a16="http://schemas.microsoft.com/office/drawing/2014/main" id="{33DC247C-B273-F708-635B-0FCE4ADB61D9}"/>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7392" b="17392"/>
          <a:stretch>
            <a:fillRect/>
          </a:stretch>
        </p:blipFill>
        <p:spPr/>
      </p:pic>
      <p:pic>
        <p:nvPicPr>
          <p:cNvPr id="9" name="Picture 8" descr="A picture containing outdoor, nature&#10;&#10;Description automatically generated">
            <a:extLst>
              <a:ext uri="{FF2B5EF4-FFF2-40B4-BE49-F238E27FC236}">
                <a16:creationId xmlns:a16="http://schemas.microsoft.com/office/drawing/2014/main" id="{58EDCFA3-9DA7-D370-D945-FB733FB8ECB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4450" y="2870200"/>
            <a:ext cx="1943100" cy="1117600"/>
          </a:xfrm>
          <a:prstGeom prst="rect">
            <a:avLst/>
          </a:prstGeom>
        </p:spPr>
      </p:pic>
    </p:spTree>
    <p:extLst>
      <p:ext uri="{BB962C8B-B14F-4D97-AF65-F5344CB8AC3E}">
        <p14:creationId xmlns:p14="http://schemas.microsoft.com/office/powerpoint/2010/main" val="197643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E97CC950-7784-25B5-F7AD-B8F5BDAFE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302925"/>
            <a:ext cx="7696201" cy="4252149"/>
          </a:xfrm>
          <a:prstGeom prst="rect">
            <a:avLst/>
          </a:prstGeom>
          <a:noFill/>
          <a:ln>
            <a:noFill/>
          </a:ln>
        </p:spPr>
      </p:pic>
      <p:sp>
        <p:nvSpPr>
          <p:cNvPr id="2" name="Title 1">
            <a:extLst>
              <a:ext uri="{FF2B5EF4-FFF2-40B4-BE49-F238E27FC236}">
                <a16:creationId xmlns:a16="http://schemas.microsoft.com/office/drawing/2014/main" id="{DBA76B52-1592-E117-5002-9ABC696855EF}"/>
              </a:ext>
            </a:extLst>
          </p:cNvPr>
          <p:cNvSpPr>
            <a:spLocks noGrp="1"/>
          </p:cNvSpPr>
          <p:nvPr>
            <p:ph type="title"/>
          </p:nvPr>
        </p:nvSpPr>
        <p:spPr/>
        <p:txBody>
          <a:bodyPr anchor="b">
            <a:normAutofit/>
          </a:bodyPr>
          <a:lstStyle/>
          <a:p>
            <a:r>
              <a:rPr lang="en-GB" dirty="0"/>
              <a:t>Job prospects?</a:t>
            </a:r>
          </a:p>
        </p:txBody>
      </p:sp>
      <p:sp>
        <p:nvSpPr>
          <p:cNvPr id="3" name="Content Placeholder 2">
            <a:extLst>
              <a:ext uri="{FF2B5EF4-FFF2-40B4-BE49-F238E27FC236}">
                <a16:creationId xmlns:a16="http://schemas.microsoft.com/office/drawing/2014/main" id="{34BA478D-425D-09A3-A8D4-94E937F03740}"/>
              </a:ext>
            </a:extLst>
          </p:cNvPr>
          <p:cNvSpPr>
            <a:spLocks noGrp="1"/>
          </p:cNvSpPr>
          <p:nvPr>
            <p:ph type="body" sz="half" idx="2"/>
          </p:nvPr>
        </p:nvSpPr>
        <p:spPr/>
        <p:txBody>
          <a:bodyPr>
            <a:normAutofit/>
          </a:bodyPr>
          <a:lstStyle/>
          <a:p>
            <a:r>
              <a:rPr lang="en-GB" dirty="0">
                <a:hlinkClick r:id="rId3"/>
              </a:rPr>
              <a:t>https://</a:t>
            </a:r>
            <a:r>
              <a:rPr lang="en-GB" dirty="0" err="1">
                <a:hlinkClick r:id="rId3"/>
              </a:rPr>
              <a:t>uk.indeed.com</a:t>
            </a:r>
            <a:r>
              <a:rPr lang="en-GB" dirty="0">
                <a:hlinkClick r:id="rId3"/>
              </a:rPr>
              <a:t>/</a:t>
            </a:r>
            <a:r>
              <a:rPr lang="en-GB" dirty="0" err="1">
                <a:hlinkClick r:id="rId3"/>
              </a:rPr>
              <a:t>q-golang-developer-jobs.html?vjk</a:t>
            </a:r>
            <a:r>
              <a:rPr lang="en-GB" dirty="0">
                <a:hlinkClick r:id="rId3"/>
              </a:rPr>
              <a:t>=58345cabd84f0d76</a:t>
            </a:r>
            <a:endParaRPr lang="en-GB" dirty="0"/>
          </a:p>
          <a:p>
            <a:endParaRPr lang="en-GB" dirty="0"/>
          </a:p>
        </p:txBody>
      </p:sp>
    </p:spTree>
    <p:extLst>
      <p:ext uri="{BB962C8B-B14F-4D97-AF65-F5344CB8AC3E}">
        <p14:creationId xmlns:p14="http://schemas.microsoft.com/office/powerpoint/2010/main" val="20844255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4CD7-A538-0D33-F4A9-0C917584F201}"/>
              </a:ext>
            </a:extLst>
          </p:cNvPr>
          <p:cNvSpPr>
            <a:spLocks noGrp="1"/>
          </p:cNvSpPr>
          <p:nvPr>
            <p:ph type="title"/>
          </p:nvPr>
        </p:nvSpPr>
        <p:spPr/>
        <p:txBody>
          <a:bodyPr/>
          <a:lstStyle/>
          <a:p>
            <a:r>
              <a:rPr lang="en-GB" dirty="0"/>
              <a:t>Using Boolean logic</a:t>
            </a:r>
          </a:p>
        </p:txBody>
      </p:sp>
      <p:sp>
        <p:nvSpPr>
          <p:cNvPr id="3" name="Content Placeholder 2">
            <a:extLst>
              <a:ext uri="{FF2B5EF4-FFF2-40B4-BE49-F238E27FC236}">
                <a16:creationId xmlns:a16="http://schemas.microsoft.com/office/drawing/2014/main" id="{0DA51DA6-9032-8085-88D5-03FAA2B0330B}"/>
              </a:ext>
            </a:extLst>
          </p:cNvPr>
          <p:cNvSpPr>
            <a:spLocks noGrp="1"/>
          </p:cNvSpPr>
          <p:nvPr>
            <p:ph idx="1"/>
          </p:nvPr>
        </p:nvSpPr>
        <p:spPr/>
        <p:txBody>
          <a:bodyPr/>
          <a:lstStyle/>
          <a:p>
            <a:pPr>
              <a:buFont typeface="Arial" panose="020B0604020202020204" pitchFamily="34" charset="0"/>
              <a:buChar char="•"/>
            </a:pPr>
            <a:r>
              <a:rPr lang="en-GB" dirty="0"/>
              <a:t>The order in which instructions are carried out</a:t>
            </a:r>
          </a:p>
          <a:p>
            <a:pPr>
              <a:buFont typeface="Arial" panose="020B0604020202020204" pitchFamily="34" charset="0"/>
              <a:buChar char="•"/>
            </a:pPr>
            <a:r>
              <a:rPr lang="en-GB" dirty="0"/>
              <a:t>There is more than one way your program can run depending on the data you feed it. The computer will run a certain path depending on the data and the conditions you have set it. </a:t>
            </a:r>
          </a:p>
          <a:p>
            <a:pPr>
              <a:buFont typeface="Arial" panose="020B0604020202020204" pitchFamily="34" charset="0"/>
              <a:buChar char="•"/>
            </a:pPr>
            <a:r>
              <a:rPr lang="en-GB" dirty="0"/>
              <a:t>True -&gt; outcome1</a:t>
            </a:r>
          </a:p>
          <a:p>
            <a:pPr>
              <a:buFont typeface="Arial" panose="020B0604020202020204" pitchFamily="34" charset="0"/>
              <a:buChar char="•"/>
            </a:pPr>
            <a:r>
              <a:rPr lang="en-GB" dirty="0"/>
              <a:t>False -&gt; outcome2</a:t>
            </a:r>
          </a:p>
        </p:txBody>
      </p:sp>
    </p:spTree>
    <p:extLst>
      <p:ext uri="{BB962C8B-B14F-4D97-AF65-F5344CB8AC3E}">
        <p14:creationId xmlns:p14="http://schemas.microsoft.com/office/powerpoint/2010/main" val="1624325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0141-EFE1-76AC-309A-8955BE105AA9}"/>
              </a:ext>
            </a:extLst>
          </p:cNvPr>
          <p:cNvSpPr>
            <a:spLocks noGrp="1"/>
          </p:cNvSpPr>
          <p:nvPr>
            <p:ph type="title"/>
          </p:nvPr>
        </p:nvSpPr>
        <p:spPr/>
        <p:txBody>
          <a:bodyPr/>
          <a:lstStyle/>
          <a:p>
            <a:r>
              <a:rPr lang="en-GB" dirty="0"/>
              <a:t>If statement</a:t>
            </a:r>
          </a:p>
        </p:txBody>
      </p:sp>
      <p:sp>
        <p:nvSpPr>
          <p:cNvPr id="3" name="Content Placeholder 2">
            <a:extLst>
              <a:ext uri="{FF2B5EF4-FFF2-40B4-BE49-F238E27FC236}">
                <a16:creationId xmlns:a16="http://schemas.microsoft.com/office/drawing/2014/main" id="{3512BD26-F16C-F5B9-7DD3-67F18E15F4B2}"/>
              </a:ext>
            </a:extLst>
          </p:cNvPr>
          <p:cNvSpPr>
            <a:spLocks noGrp="1"/>
          </p:cNvSpPr>
          <p:nvPr>
            <p:ph idx="1"/>
          </p:nvPr>
        </p:nvSpPr>
        <p:spPr/>
        <p:txBody>
          <a:bodyPr/>
          <a:lstStyle/>
          <a:p>
            <a:pPr>
              <a:buFont typeface="Arial" panose="020B0604020202020204" pitchFamily="34" charset="0"/>
              <a:buChar char="•"/>
            </a:pPr>
            <a:r>
              <a:rPr lang="en-GB" dirty="0"/>
              <a:t>How do you decide if to eat or not?</a:t>
            </a:r>
          </a:p>
          <a:p>
            <a:pPr>
              <a:buFont typeface="Arial" panose="020B0604020202020204" pitchFamily="34" charset="0"/>
              <a:buChar char="•"/>
            </a:pPr>
            <a:r>
              <a:rPr lang="en-GB" dirty="0"/>
              <a:t>How do you decide if to visit the doctor or not?</a:t>
            </a:r>
          </a:p>
          <a:p>
            <a:pPr>
              <a:buFont typeface="Arial" panose="020B0604020202020204" pitchFamily="34" charset="0"/>
              <a:buChar char="•"/>
            </a:pPr>
            <a:r>
              <a:rPr lang="en-GB" dirty="0"/>
              <a:t>How do you know if to go to bed or not?</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
        <p:nvSpPr>
          <p:cNvPr id="5" name="Explosion 2 4">
            <a:extLst>
              <a:ext uri="{FF2B5EF4-FFF2-40B4-BE49-F238E27FC236}">
                <a16:creationId xmlns:a16="http://schemas.microsoft.com/office/drawing/2014/main" id="{FD40F927-CFA4-A13F-9D21-1CEB2D149271}"/>
              </a:ext>
            </a:extLst>
          </p:cNvPr>
          <p:cNvSpPr/>
          <p:nvPr/>
        </p:nvSpPr>
        <p:spPr>
          <a:xfrm>
            <a:off x="744279" y="1063256"/>
            <a:ext cx="10228521" cy="579474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You ask yourself an IF statement!! </a:t>
            </a:r>
          </a:p>
        </p:txBody>
      </p:sp>
    </p:spTree>
    <p:extLst>
      <p:ext uri="{BB962C8B-B14F-4D97-AF65-F5344CB8AC3E}">
        <p14:creationId xmlns:p14="http://schemas.microsoft.com/office/powerpoint/2010/main" val="143435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9C45-BB49-697E-0F9B-212EAC4110EA}"/>
              </a:ext>
            </a:extLst>
          </p:cNvPr>
          <p:cNvSpPr>
            <a:spLocks noGrp="1"/>
          </p:cNvSpPr>
          <p:nvPr>
            <p:ph type="title"/>
          </p:nvPr>
        </p:nvSpPr>
        <p:spPr/>
        <p:txBody>
          <a:bodyPr/>
          <a:lstStyle/>
          <a:p>
            <a:r>
              <a:rPr lang="en-GB"/>
              <a:t>If statements</a:t>
            </a:r>
          </a:p>
        </p:txBody>
      </p:sp>
      <p:pic>
        <p:nvPicPr>
          <p:cNvPr id="11" name="Content Placeholder 10" descr="Graphical user interface, text&#10;&#10;Description automatically generated with medium confidence">
            <a:extLst>
              <a:ext uri="{FF2B5EF4-FFF2-40B4-BE49-F238E27FC236}">
                <a16:creationId xmlns:a16="http://schemas.microsoft.com/office/drawing/2014/main" id="{7FAFD978-D905-CA63-B0B9-54F2E7E07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314" y="2664001"/>
            <a:ext cx="7251700" cy="1054100"/>
          </a:xfrm>
        </p:spPr>
      </p:pic>
    </p:spTree>
    <p:extLst>
      <p:ext uri="{BB962C8B-B14F-4D97-AF65-F5344CB8AC3E}">
        <p14:creationId xmlns:p14="http://schemas.microsoft.com/office/powerpoint/2010/main" val="581300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with medium confidence">
            <a:extLst>
              <a:ext uri="{FF2B5EF4-FFF2-40B4-BE49-F238E27FC236}">
                <a16:creationId xmlns:a16="http://schemas.microsoft.com/office/drawing/2014/main" id="{CF852E4A-9B2A-BD59-F90C-322ABCB9D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146" y="2728046"/>
            <a:ext cx="8407400" cy="1206500"/>
          </a:xfrm>
        </p:spPr>
      </p:pic>
      <p:sp>
        <p:nvSpPr>
          <p:cNvPr id="7" name="TextBox 6">
            <a:extLst>
              <a:ext uri="{FF2B5EF4-FFF2-40B4-BE49-F238E27FC236}">
                <a16:creationId xmlns:a16="http://schemas.microsoft.com/office/drawing/2014/main" id="{F2114042-BDF6-C96A-7A8E-E7E8639B4C31}"/>
              </a:ext>
            </a:extLst>
          </p:cNvPr>
          <p:cNvSpPr txBox="1"/>
          <p:nvPr/>
        </p:nvSpPr>
        <p:spPr>
          <a:xfrm>
            <a:off x="2764465" y="5422605"/>
            <a:ext cx="5161156" cy="369332"/>
          </a:xfrm>
          <a:prstGeom prst="rect">
            <a:avLst/>
          </a:prstGeom>
          <a:noFill/>
        </p:spPr>
        <p:txBody>
          <a:bodyPr wrap="none" rtlCol="0">
            <a:spAutoFit/>
          </a:bodyPr>
          <a:lstStyle/>
          <a:p>
            <a:r>
              <a:rPr lang="en-GB" dirty="0"/>
              <a:t>2 paths, but we have not set an action for the 2</a:t>
            </a:r>
            <a:r>
              <a:rPr lang="en-GB" baseline="30000" dirty="0"/>
              <a:t>nd</a:t>
            </a:r>
            <a:r>
              <a:rPr lang="en-GB" dirty="0"/>
              <a:t> path</a:t>
            </a:r>
          </a:p>
        </p:txBody>
      </p:sp>
      <p:sp>
        <p:nvSpPr>
          <p:cNvPr id="8" name="TextBox 7">
            <a:extLst>
              <a:ext uri="{FF2B5EF4-FFF2-40B4-BE49-F238E27FC236}">
                <a16:creationId xmlns:a16="http://schemas.microsoft.com/office/drawing/2014/main" id="{E938157F-834C-8A89-AB97-2592E50A8FE6}"/>
              </a:ext>
            </a:extLst>
          </p:cNvPr>
          <p:cNvSpPr txBox="1"/>
          <p:nvPr/>
        </p:nvSpPr>
        <p:spPr>
          <a:xfrm>
            <a:off x="4560711" y="2077156"/>
            <a:ext cx="617477" cy="369332"/>
          </a:xfrm>
          <a:prstGeom prst="rect">
            <a:avLst/>
          </a:prstGeom>
          <a:noFill/>
        </p:spPr>
        <p:txBody>
          <a:bodyPr wrap="none" rtlCol="0">
            <a:spAutoFit/>
          </a:bodyPr>
          <a:lstStyle/>
          <a:p>
            <a:r>
              <a:rPr lang="en-GB" dirty="0"/>
              <a:t>AND</a:t>
            </a:r>
          </a:p>
        </p:txBody>
      </p:sp>
    </p:spTree>
    <p:extLst>
      <p:ext uri="{BB962C8B-B14F-4D97-AF65-F5344CB8AC3E}">
        <p14:creationId xmlns:p14="http://schemas.microsoft.com/office/powerpoint/2010/main" val="2799606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7E8E2B94-545B-FD1C-F616-8D08F9A321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0347" y="3017485"/>
            <a:ext cx="9372600" cy="1295400"/>
          </a:xfrm>
        </p:spPr>
      </p:pic>
      <p:sp>
        <p:nvSpPr>
          <p:cNvPr id="7" name="TextBox 6">
            <a:extLst>
              <a:ext uri="{FF2B5EF4-FFF2-40B4-BE49-F238E27FC236}">
                <a16:creationId xmlns:a16="http://schemas.microsoft.com/office/drawing/2014/main" id="{A47ACA8D-3094-957C-AF7F-6A2DB703565E}"/>
              </a:ext>
            </a:extLst>
          </p:cNvPr>
          <p:cNvSpPr txBox="1"/>
          <p:nvPr/>
        </p:nvSpPr>
        <p:spPr>
          <a:xfrm>
            <a:off x="5305778" y="1939354"/>
            <a:ext cx="478016" cy="369332"/>
          </a:xfrm>
          <a:prstGeom prst="rect">
            <a:avLst/>
          </a:prstGeom>
          <a:noFill/>
        </p:spPr>
        <p:txBody>
          <a:bodyPr wrap="none" rtlCol="0">
            <a:spAutoFit/>
          </a:bodyPr>
          <a:lstStyle/>
          <a:p>
            <a:r>
              <a:rPr lang="en-GB" dirty="0"/>
              <a:t>OR</a:t>
            </a:r>
          </a:p>
        </p:txBody>
      </p:sp>
    </p:spTree>
    <p:extLst>
      <p:ext uri="{BB962C8B-B14F-4D97-AF65-F5344CB8AC3E}">
        <p14:creationId xmlns:p14="http://schemas.microsoft.com/office/powerpoint/2010/main" val="3193126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CA58A1-8B14-F748-C542-A68729AFCD0A}"/>
              </a:ext>
            </a:extLst>
          </p:cNvPr>
          <p:cNvSpPr txBox="1"/>
          <p:nvPr/>
        </p:nvSpPr>
        <p:spPr>
          <a:xfrm>
            <a:off x="2675466" y="662000"/>
            <a:ext cx="6096000" cy="1077218"/>
          </a:xfrm>
          <a:prstGeom prst="rect">
            <a:avLst/>
          </a:prstGeom>
          <a:noFill/>
        </p:spPr>
        <p:txBody>
          <a:bodyPr wrap="square">
            <a:spAutoFit/>
          </a:bodyPr>
          <a:lstStyle/>
          <a:p>
            <a:pPr algn="ctr"/>
            <a:r>
              <a:rPr lang="en-GB" dirty="0"/>
              <a:t>NOT</a:t>
            </a:r>
            <a:br>
              <a:rPr lang="en-GB" dirty="0"/>
            </a:br>
            <a:br>
              <a:rPr lang="en-GB" dirty="0"/>
            </a:br>
            <a:r>
              <a:rPr lang="en-GB" sz="2800" b="1" dirty="0">
                <a:solidFill>
                  <a:srgbClr val="0070C0"/>
                </a:solidFill>
              </a:rPr>
              <a:t>!</a:t>
            </a:r>
            <a:r>
              <a:rPr lang="en-GB" dirty="0"/>
              <a:t> will negate the expression.</a:t>
            </a:r>
          </a:p>
        </p:txBody>
      </p:sp>
      <p:pic>
        <p:nvPicPr>
          <p:cNvPr id="16" name="Picture 15" descr="Text&#10;&#10;Description automatically generated">
            <a:extLst>
              <a:ext uri="{FF2B5EF4-FFF2-40B4-BE49-F238E27FC236}">
                <a16:creationId xmlns:a16="http://schemas.microsoft.com/office/drawing/2014/main" id="{79E01BDB-423B-8549-6EA1-31082DC9D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100" y="2946400"/>
            <a:ext cx="4749800" cy="965200"/>
          </a:xfrm>
          <a:prstGeom prst="rect">
            <a:avLst/>
          </a:prstGeom>
        </p:spPr>
      </p:pic>
    </p:spTree>
    <p:extLst>
      <p:ext uri="{BB962C8B-B14F-4D97-AF65-F5344CB8AC3E}">
        <p14:creationId xmlns:p14="http://schemas.microsoft.com/office/powerpoint/2010/main" val="2596282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28CFA3-61B1-55EB-B971-EC21C8BAF966}"/>
              </a:ext>
            </a:extLst>
          </p:cNvPr>
          <p:cNvSpPr txBox="1"/>
          <p:nvPr/>
        </p:nvSpPr>
        <p:spPr>
          <a:xfrm>
            <a:off x="1516173" y="999460"/>
            <a:ext cx="3638625" cy="369332"/>
          </a:xfrm>
          <a:prstGeom prst="rect">
            <a:avLst/>
          </a:prstGeom>
          <a:noFill/>
        </p:spPr>
        <p:txBody>
          <a:bodyPr wrap="none" rtlCol="0">
            <a:spAutoFit/>
          </a:bodyPr>
          <a:lstStyle/>
          <a:p>
            <a:r>
              <a:rPr lang="en-GB" dirty="0"/>
              <a:t>You can also use arithmetic operators.</a:t>
            </a:r>
          </a:p>
        </p:txBody>
      </p:sp>
      <p:pic>
        <p:nvPicPr>
          <p:cNvPr id="7" name="Picture 6" descr="A picture containing text&#10;&#10;Description automatically generated">
            <a:extLst>
              <a:ext uri="{FF2B5EF4-FFF2-40B4-BE49-F238E27FC236}">
                <a16:creationId xmlns:a16="http://schemas.microsoft.com/office/drawing/2014/main" id="{33953202-0CEB-96B3-3A4A-12E19E544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510" y="2026355"/>
            <a:ext cx="5054600" cy="1676400"/>
          </a:xfrm>
          <a:prstGeom prst="rect">
            <a:avLst/>
          </a:prstGeom>
        </p:spPr>
      </p:pic>
    </p:spTree>
    <p:extLst>
      <p:ext uri="{BB962C8B-B14F-4D97-AF65-F5344CB8AC3E}">
        <p14:creationId xmlns:p14="http://schemas.microsoft.com/office/powerpoint/2010/main" val="285223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804B-350B-41E1-4411-2745BB1A734A}"/>
              </a:ext>
            </a:extLst>
          </p:cNvPr>
          <p:cNvSpPr>
            <a:spLocks noGrp="1"/>
          </p:cNvSpPr>
          <p:nvPr>
            <p:ph type="title"/>
          </p:nvPr>
        </p:nvSpPr>
        <p:spPr/>
        <p:txBody>
          <a:bodyPr/>
          <a:lstStyle/>
          <a:p>
            <a:r>
              <a:rPr lang="en-GB" dirty="0" err="1"/>
              <a:t>ELse</a:t>
            </a:r>
            <a:endParaRPr lang="en-GB" dirty="0"/>
          </a:p>
        </p:txBody>
      </p:sp>
      <p:sp>
        <p:nvSpPr>
          <p:cNvPr id="6" name="TextBox 5">
            <a:extLst>
              <a:ext uri="{FF2B5EF4-FFF2-40B4-BE49-F238E27FC236}">
                <a16:creationId xmlns:a16="http://schemas.microsoft.com/office/drawing/2014/main" id="{9C744611-9B0D-2F85-BEDF-95021D798DB1}"/>
              </a:ext>
            </a:extLst>
          </p:cNvPr>
          <p:cNvSpPr txBox="1"/>
          <p:nvPr/>
        </p:nvSpPr>
        <p:spPr>
          <a:xfrm>
            <a:off x="3044456" y="1884777"/>
            <a:ext cx="6103088" cy="400110"/>
          </a:xfrm>
          <a:prstGeom prst="rect">
            <a:avLst/>
          </a:prstGeom>
          <a:noFill/>
        </p:spPr>
        <p:txBody>
          <a:bodyPr wrap="square">
            <a:spAutoFit/>
          </a:bodyPr>
          <a:lstStyle/>
          <a:p>
            <a:r>
              <a:rPr lang="en-GB" sz="2000" dirty="0"/>
              <a:t>The else clause is run when if is evaluated to false.</a:t>
            </a:r>
          </a:p>
        </p:txBody>
      </p:sp>
      <p:pic>
        <p:nvPicPr>
          <p:cNvPr id="8" name="Picture 7" descr="Graphical user interface, text&#10;&#10;Description automatically generated">
            <a:extLst>
              <a:ext uri="{FF2B5EF4-FFF2-40B4-BE49-F238E27FC236}">
                <a16:creationId xmlns:a16="http://schemas.microsoft.com/office/drawing/2014/main" id="{B35838C2-929B-2D9F-A81D-571C14043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50" y="2425700"/>
            <a:ext cx="6210300" cy="2006600"/>
          </a:xfrm>
          <a:prstGeom prst="rect">
            <a:avLst/>
          </a:prstGeom>
        </p:spPr>
      </p:pic>
      <p:sp>
        <p:nvSpPr>
          <p:cNvPr id="9" name="TextBox 8">
            <a:extLst>
              <a:ext uri="{FF2B5EF4-FFF2-40B4-BE49-F238E27FC236}">
                <a16:creationId xmlns:a16="http://schemas.microsoft.com/office/drawing/2014/main" id="{8843CB30-B698-AEEB-BE8E-18F635FE0444}"/>
              </a:ext>
            </a:extLst>
          </p:cNvPr>
          <p:cNvSpPr txBox="1"/>
          <p:nvPr/>
        </p:nvSpPr>
        <p:spPr>
          <a:xfrm>
            <a:off x="3381153" y="5592726"/>
            <a:ext cx="2597378" cy="369332"/>
          </a:xfrm>
          <a:prstGeom prst="rect">
            <a:avLst/>
          </a:prstGeom>
          <a:noFill/>
        </p:spPr>
        <p:txBody>
          <a:bodyPr wrap="none" rtlCol="0">
            <a:spAutoFit/>
          </a:bodyPr>
          <a:lstStyle/>
          <a:p>
            <a:r>
              <a:rPr lang="en-GB" dirty="0"/>
              <a:t>2 paths, 2 possible actions</a:t>
            </a:r>
          </a:p>
        </p:txBody>
      </p:sp>
    </p:spTree>
    <p:extLst>
      <p:ext uri="{BB962C8B-B14F-4D97-AF65-F5344CB8AC3E}">
        <p14:creationId xmlns:p14="http://schemas.microsoft.com/office/powerpoint/2010/main" val="3195651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D968-4BC8-4381-5A11-11FF2E737BE5}"/>
              </a:ext>
            </a:extLst>
          </p:cNvPr>
          <p:cNvSpPr>
            <a:spLocks noGrp="1"/>
          </p:cNvSpPr>
          <p:nvPr>
            <p:ph type="title"/>
          </p:nvPr>
        </p:nvSpPr>
        <p:spPr>
          <a:xfrm>
            <a:off x="945105" y="213985"/>
            <a:ext cx="9720072" cy="1499616"/>
          </a:xfrm>
        </p:spPr>
        <p:txBody>
          <a:bodyPr/>
          <a:lstStyle/>
          <a:p>
            <a:r>
              <a:rPr lang="en-GB" dirty="0"/>
              <a:t>Else if</a:t>
            </a:r>
          </a:p>
        </p:txBody>
      </p:sp>
      <p:sp>
        <p:nvSpPr>
          <p:cNvPr id="3" name="Content Placeholder 2">
            <a:extLst>
              <a:ext uri="{FF2B5EF4-FFF2-40B4-BE49-F238E27FC236}">
                <a16:creationId xmlns:a16="http://schemas.microsoft.com/office/drawing/2014/main" id="{6A2E39F7-6AEB-F117-E1D1-063C89C30AB4}"/>
              </a:ext>
            </a:extLst>
          </p:cNvPr>
          <p:cNvSpPr>
            <a:spLocks noGrp="1"/>
          </p:cNvSpPr>
          <p:nvPr>
            <p:ph idx="1"/>
          </p:nvPr>
        </p:nvSpPr>
        <p:spPr>
          <a:xfrm>
            <a:off x="1024127" y="1501253"/>
            <a:ext cx="9720073" cy="4023360"/>
          </a:xfrm>
        </p:spPr>
        <p:txBody>
          <a:bodyPr/>
          <a:lstStyle/>
          <a:p>
            <a:r>
              <a:rPr lang="en-GB" dirty="0"/>
              <a:t>When you want to check several statements/conditions. That’s when we use if – else. </a:t>
            </a:r>
          </a:p>
        </p:txBody>
      </p:sp>
      <p:pic>
        <p:nvPicPr>
          <p:cNvPr id="6" name="Picture 5" descr="Text&#10;&#10;Description automatically generated">
            <a:extLst>
              <a:ext uri="{FF2B5EF4-FFF2-40B4-BE49-F238E27FC236}">
                <a16:creationId xmlns:a16="http://schemas.microsoft.com/office/drawing/2014/main" id="{4D5AC76A-6BFC-1D77-8DD7-EAEBBE34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11" y="2769104"/>
            <a:ext cx="4978400" cy="2667000"/>
          </a:xfrm>
          <a:prstGeom prst="rect">
            <a:avLst/>
          </a:prstGeom>
        </p:spPr>
      </p:pic>
      <p:sp>
        <p:nvSpPr>
          <p:cNvPr id="7" name="TextBox 6">
            <a:extLst>
              <a:ext uri="{FF2B5EF4-FFF2-40B4-BE49-F238E27FC236}">
                <a16:creationId xmlns:a16="http://schemas.microsoft.com/office/drawing/2014/main" id="{8A73E89B-4D03-0634-3FC5-09A42288A18A}"/>
              </a:ext>
            </a:extLst>
          </p:cNvPr>
          <p:cNvSpPr txBox="1"/>
          <p:nvPr/>
        </p:nvSpPr>
        <p:spPr>
          <a:xfrm>
            <a:off x="6448985" y="3295941"/>
            <a:ext cx="4295215" cy="646331"/>
          </a:xfrm>
          <a:prstGeom prst="rect">
            <a:avLst/>
          </a:prstGeom>
          <a:noFill/>
        </p:spPr>
        <p:txBody>
          <a:bodyPr wrap="none" rtlCol="0">
            <a:spAutoFit/>
          </a:bodyPr>
          <a:lstStyle/>
          <a:p>
            <a:r>
              <a:rPr lang="en-GB" dirty="0"/>
              <a:t>It will always check the if statements in order</a:t>
            </a:r>
            <a:br>
              <a:rPr lang="en-GB" dirty="0"/>
            </a:br>
            <a:r>
              <a:rPr lang="en-GB" dirty="0"/>
              <a:t>prioritise your statements</a:t>
            </a:r>
          </a:p>
        </p:txBody>
      </p:sp>
    </p:spTree>
    <p:extLst>
      <p:ext uri="{BB962C8B-B14F-4D97-AF65-F5344CB8AC3E}">
        <p14:creationId xmlns:p14="http://schemas.microsoft.com/office/powerpoint/2010/main" val="24735830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421E-8262-5FAB-285F-63F143B72BFF}"/>
              </a:ext>
            </a:extLst>
          </p:cNvPr>
          <p:cNvSpPr>
            <a:spLocks noGrp="1"/>
          </p:cNvSpPr>
          <p:nvPr>
            <p:ph type="title"/>
          </p:nvPr>
        </p:nvSpPr>
        <p:spPr>
          <a:xfrm>
            <a:off x="1024128" y="585216"/>
            <a:ext cx="5902061" cy="1499616"/>
          </a:xfrm>
        </p:spPr>
        <p:txBody>
          <a:bodyPr>
            <a:normAutofit/>
          </a:bodyPr>
          <a:lstStyle/>
          <a:p>
            <a:r>
              <a:rPr lang="en-GB"/>
              <a:t>For Loops</a:t>
            </a:r>
            <a:endParaRPr lang="en-GB" dirty="0"/>
          </a:p>
        </p:txBody>
      </p:sp>
      <p:sp>
        <p:nvSpPr>
          <p:cNvPr id="3" name="Content Placeholder 2">
            <a:extLst>
              <a:ext uri="{FF2B5EF4-FFF2-40B4-BE49-F238E27FC236}">
                <a16:creationId xmlns:a16="http://schemas.microsoft.com/office/drawing/2014/main" id="{A5F5F744-BA42-C0B5-9673-64809CFAA7CF}"/>
              </a:ext>
            </a:extLst>
          </p:cNvPr>
          <p:cNvSpPr>
            <a:spLocks noGrp="1"/>
          </p:cNvSpPr>
          <p:nvPr>
            <p:ph idx="1"/>
          </p:nvPr>
        </p:nvSpPr>
        <p:spPr>
          <a:xfrm>
            <a:off x="1024128" y="2286000"/>
            <a:ext cx="5902061" cy="3931920"/>
          </a:xfrm>
        </p:spPr>
        <p:txBody>
          <a:bodyPr>
            <a:normAutofit/>
          </a:bodyPr>
          <a:lstStyle/>
          <a:p>
            <a:r>
              <a:rPr lang="en-GB"/>
              <a:t>A for loop is a type of loop that allows you to execute a block of code repeatedly for a certain number of times or until a certain condition is met. </a:t>
            </a:r>
          </a:p>
          <a:p>
            <a:pPr marL="0" indent="0">
              <a:buNone/>
            </a:pPr>
            <a:endParaRPr lang="en-GB"/>
          </a:p>
          <a:p>
            <a:r>
              <a:rPr lang="en-GB"/>
              <a:t>In Go, a for loop is typically used when you need to iterate over a collection of items, such as an array or slice, or when you need to repeat a block of code a certain number of times.</a:t>
            </a:r>
            <a:endParaRPr lang="en-GB" dirty="0"/>
          </a:p>
        </p:txBody>
      </p:sp>
      <p:pic>
        <p:nvPicPr>
          <p:cNvPr id="6" name="Picture 5" descr="A picture containing ground, outdoor, outdoor object, bicycle rack&#10;&#10;Description automatically generated">
            <a:extLst>
              <a:ext uri="{FF2B5EF4-FFF2-40B4-BE49-F238E27FC236}">
                <a16:creationId xmlns:a16="http://schemas.microsoft.com/office/drawing/2014/main" id="{12C20D09-5341-7C18-7128-92850F347E2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395" b="3"/>
          <a:stretch/>
        </p:blipFill>
        <p:spPr>
          <a:xfrm>
            <a:off x="7552267" y="640080"/>
            <a:ext cx="3999654" cy="5577840"/>
          </a:xfrm>
          <a:prstGeom prst="rect">
            <a:avLst/>
          </a:prstGeom>
        </p:spPr>
      </p:pic>
    </p:spTree>
    <p:extLst>
      <p:ext uri="{BB962C8B-B14F-4D97-AF65-F5344CB8AC3E}">
        <p14:creationId xmlns:p14="http://schemas.microsoft.com/office/powerpoint/2010/main" val="311308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189C-4B07-2BED-1991-A3B84F087D7B}"/>
              </a:ext>
            </a:extLst>
          </p:cNvPr>
          <p:cNvSpPr>
            <a:spLocks noGrp="1"/>
          </p:cNvSpPr>
          <p:nvPr>
            <p:ph type="title"/>
          </p:nvPr>
        </p:nvSpPr>
        <p:spPr/>
        <p:txBody>
          <a:bodyPr/>
          <a:lstStyle/>
          <a:p>
            <a:r>
              <a:rPr lang="en-GB"/>
              <a:t>Let’s get you Set up!</a:t>
            </a:r>
          </a:p>
        </p:txBody>
      </p:sp>
      <p:sp>
        <p:nvSpPr>
          <p:cNvPr id="3" name="Content Placeholder 2">
            <a:extLst>
              <a:ext uri="{FF2B5EF4-FFF2-40B4-BE49-F238E27FC236}">
                <a16:creationId xmlns:a16="http://schemas.microsoft.com/office/drawing/2014/main" id="{91E38597-C34E-82AF-2C96-59403E7289D0}"/>
              </a:ext>
            </a:extLst>
          </p:cNvPr>
          <p:cNvSpPr>
            <a:spLocks noGrp="1"/>
          </p:cNvSpPr>
          <p:nvPr>
            <p:ph idx="1"/>
          </p:nvPr>
        </p:nvSpPr>
        <p:spPr/>
        <p:txBody>
          <a:bodyPr/>
          <a:lstStyle/>
          <a:p>
            <a:r>
              <a:rPr lang="en-GB"/>
              <a:t>If you have your laptop, download Go</a:t>
            </a:r>
          </a:p>
          <a:p>
            <a:r>
              <a:rPr lang="en-GB"/>
              <a:t>Also download VS code</a:t>
            </a:r>
          </a:p>
          <a:p>
            <a:r>
              <a:rPr lang="en-GB"/>
              <a:t>Create an account on GitHub to upload and save your work!</a:t>
            </a:r>
          </a:p>
        </p:txBody>
      </p:sp>
      <p:pic>
        <p:nvPicPr>
          <p:cNvPr id="9" name="Picture 8" descr="Icon&#10;&#10;Description automatically generated">
            <a:extLst>
              <a:ext uri="{FF2B5EF4-FFF2-40B4-BE49-F238E27FC236}">
                <a16:creationId xmlns:a16="http://schemas.microsoft.com/office/drawing/2014/main" id="{224319AE-EBE9-9EBC-4AFE-E37B82402FA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32448" y="4086275"/>
            <a:ext cx="2781282" cy="2771725"/>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5A4327C8-404D-4D1D-4818-B59F84FBF9B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09245" y="257784"/>
            <a:ext cx="2207174" cy="2942899"/>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EC7C6235-1357-8555-93C5-7CC255C654D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2692" y="3860519"/>
            <a:ext cx="4228938" cy="2378778"/>
          </a:xfrm>
          <a:prstGeom prst="rect">
            <a:avLst/>
          </a:prstGeom>
        </p:spPr>
      </p:pic>
    </p:spTree>
    <p:extLst>
      <p:ext uri="{BB962C8B-B14F-4D97-AF65-F5344CB8AC3E}">
        <p14:creationId xmlns:p14="http://schemas.microsoft.com/office/powerpoint/2010/main" val="3672231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36FA59A-0199-7E6B-E027-BF56BD1EFDE5}"/>
              </a:ext>
            </a:extLst>
          </p:cNvPr>
          <p:cNvSpPr>
            <a:spLocks noGrp="1"/>
          </p:cNvSpPr>
          <p:nvPr>
            <p:ph idx="1"/>
          </p:nvPr>
        </p:nvSpPr>
        <p:spPr>
          <a:xfrm>
            <a:off x="861340" y="640080"/>
            <a:ext cx="3859996" cy="5577840"/>
          </a:xfrm>
        </p:spPr>
        <p:txBody>
          <a:bodyPr>
            <a:normAutofit/>
          </a:bodyPr>
          <a:lstStyle/>
          <a:p>
            <a:r>
              <a:rPr lang="en-US" sz="1600" dirty="0"/>
              <a:t>The basic for loop has three parts separated by semicolons:</a:t>
            </a:r>
          </a:p>
          <a:p>
            <a:r>
              <a:rPr lang="en-US" sz="1600" dirty="0"/>
              <a:t>the </a:t>
            </a:r>
            <a:r>
              <a:rPr lang="en-US" sz="1600" b="1" dirty="0" err="1">
                <a:solidFill>
                  <a:srgbClr val="FF40FF"/>
                </a:solidFill>
              </a:rPr>
              <a:t>init</a:t>
            </a:r>
            <a:r>
              <a:rPr lang="en-US" sz="1600" b="1" dirty="0">
                <a:solidFill>
                  <a:srgbClr val="FF40FF"/>
                </a:solidFill>
              </a:rPr>
              <a:t> statement</a:t>
            </a:r>
            <a:r>
              <a:rPr lang="en-US" sz="1600" dirty="0"/>
              <a:t>: executed before the first iteration</a:t>
            </a:r>
          </a:p>
          <a:p>
            <a:r>
              <a:rPr lang="en-US" sz="1600" dirty="0"/>
              <a:t>the </a:t>
            </a:r>
            <a:r>
              <a:rPr lang="en-US" sz="1600" b="1" dirty="0">
                <a:solidFill>
                  <a:srgbClr val="FF8AD8"/>
                </a:solidFill>
              </a:rPr>
              <a:t>condition expression</a:t>
            </a:r>
            <a:r>
              <a:rPr lang="en-US" sz="1600" dirty="0"/>
              <a:t>: evaluated before every iteration</a:t>
            </a:r>
          </a:p>
          <a:p>
            <a:r>
              <a:rPr lang="en-US" sz="1600" dirty="0"/>
              <a:t>the </a:t>
            </a:r>
            <a:r>
              <a:rPr lang="en-US" sz="1600" b="1" dirty="0">
                <a:solidFill>
                  <a:srgbClr val="941651"/>
                </a:solidFill>
              </a:rPr>
              <a:t>post statement</a:t>
            </a:r>
            <a:r>
              <a:rPr lang="en-US" sz="1600" dirty="0"/>
              <a:t>: executed at the end of every iteration</a:t>
            </a:r>
          </a:p>
          <a:p>
            <a:endParaRPr lang="en-US" sz="1600" dirty="0"/>
          </a:p>
          <a:p>
            <a:endParaRPr lang="en-US" sz="1600" dirty="0"/>
          </a:p>
          <a:p>
            <a:r>
              <a:rPr lang="en-US" sz="1600" dirty="0"/>
              <a:t>The </a:t>
            </a:r>
            <a:r>
              <a:rPr lang="en-US" sz="1600" dirty="0" err="1">
                <a:solidFill>
                  <a:srgbClr val="FF40FF"/>
                </a:solidFill>
              </a:rPr>
              <a:t>init</a:t>
            </a:r>
            <a:r>
              <a:rPr lang="en-US" sz="1600" dirty="0">
                <a:solidFill>
                  <a:srgbClr val="FF40FF"/>
                </a:solidFill>
              </a:rPr>
              <a:t> statement </a:t>
            </a:r>
            <a:r>
              <a:rPr lang="en-US" sz="1600" dirty="0"/>
              <a:t>will often be a short variable declaration</a:t>
            </a:r>
          </a:p>
          <a:p>
            <a:r>
              <a:rPr lang="en-US" sz="1600" dirty="0"/>
              <a:t>the variables declared there are visible only within the loop </a:t>
            </a:r>
          </a:p>
          <a:p>
            <a:r>
              <a:rPr lang="en-US" sz="1600" dirty="0"/>
              <a:t>The loop will stop iterating once the </a:t>
            </a:r>
            <a:r>
              <a:rPr lang="en-US" sz="1600" dirty="0" err="1"/>
              <a:t>boolean</a:t>
            </a:r>
            <a:r>
              <a:rPr lang="en-US" sz="1600" dirty="0"/>
              <a:t> condition evaluates to false.</a:t>
            </a:r>
          </a:p>
          <a:p>
            <a:endParaRPr lang="en-US" sz="1600" dirty="0"/>
          </a:p>
        </p:txBody>
      </p:sp>
      <p:pic>
        <p:nvPicPr>
          <p:cNvPr id="6" name="Content Placeholder 5" descr="Text&#10;&#10;Description automatically generated">
            <a:extLst>
              <a:ext uri="{FF2B5EF4-FFF2-40B4-BE49-F238E27FC236}">
                <a16:creationId xmlns:a16="http://schemas.microsoft.com/office/drawing/2014/main" id="{FA9D9980-12A1-3D06-056C-42B4829B5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600" y="640080"/>
            <a:ext cx="6467060" cy="5577840"/>
          </a:xfrm>
          <a:prstGeom prst="rect">
            <a:avLst/>
          </a:prstGeom>
        </p:spPr>
      </p:pic>
    </p:spTree>
    <p:extLst>
      <p:ext uri="{BB962C8B-B14F-4D97-AF65-F5344CB8AC3E}">
        <p14:creationId xmlns:p14="http://schemas.microsoft.com/office/powerpoint/2010/main" val="985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C2BC-2D24-BB30-FF08-0C03720A75B1}"/>
              </a:ext>
            </a:extLst>
          </p:cNvPr>
          <p:cNvSpPr>
            <a:spLocks noGrp="1"/>
          </p:cNvSpPr>
          <p:nvPr>
            <p:ph type="title"/>
          </p:nvPr>
        </p:nvSpPr>
        <p:spPr/>
        <p:txBody>
          <a:bodyPr/>
          <a:lstStyle/>
          <a:p>
            <a:r>
              <a:rPr lang="en-GB" dirty="0"/>
              <a:t>For range loop</a:t>
            </a:r>
          </a:p>
        </p:txBody>
      </p:sp>
      <p:pic>
        <p:nvPicPr>
          <p:cNvPr id="12" name="Picture 11" descr="Text&#10;&#10;Description automatically generated">
            <a:extLst>
              <a:ext uri="{FF2B5EF4-FFF2-40B4-BE49-F238E27FC236}">
                <a16:creationId xmlns:a16="http://schemas.microsoft.com/office/drawing/2014/main" id="{AFF531C4-65F8-ADA9-A77C-3A31BD681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722" y="2084832"/>
            <a:ext cx="5829300" cy="1054100"/>
          </a:xfrm>
          <a:prstGeom prst="rect">
            <a:avLst/>
          </a:prstGeom>
        </p:spPr>
      </p:pic>
      <p:sp>
        <p:nvSpPr>
          <p:cNvPr id="13" name="TextBox 12">
            <a:extLst>
              <a:ext uri="{FF2B5EF4-FFF2-40B4-BE49-F238E27FC236}">
                <a16:creationId xmlns:a16="http://schemas.microsoft.com/office/drawing/2014/main" id="{076CB03D-E89B-20D4-808E-48C36DCC9B71}"/>
              </a:ext>
            </a:extLst>
          </p:cNvPr>
          <p:cNvSpPr txBox="1"/>
          <p:nvPr/>
        </p:nvSpPr>
        <p:spPr>
          <a:xfrm>
            <a:off x="1490821" y="4066154"/>
            <a:ext cx="8147102" cy="1477328"/>
          </a:xfrm>
          <a:prstGeom prst="rect">
            <a:avLst/>
          </a:prstGeom>
          <a:noFill/>
        </p:spPr>
        <p:txBody>
          <a:bodyPr wrap="none" rtlCol="0">
            <a:spAutoFit/>
          </a:bodyPr>
          <a:lstStyle/>
          <a:p>
            <a:pPr algn="l">
              <a:buFont typeface="Arial" panose="020B0604020202020204" pitchFamily="34" charset="0"/>
              <a:buChar char="•"/>
            </a:pPr>
            <a:r>
              <a:rPr lang="en-GB" b="1" i="0" dirty="0">
                <a:solidFill>
                  <a:srgbClr val="3D3D4E"/>
                </a:solidFill>
                <a:effectLst/>
                <a:latin typeface="var(--font-family-body-lesson-markdown,&quot;Droid Serif&quot;)"/>
              </a:rPr>
              <a:t>index</a:t>
            </a:r>
            <a:r>
              <a:rPr lang="en-GB" b="0" i="0" dirty="0">
                <a:solidFill>
                  <a:srgbClr val="3D3D4E"/>
                </a:solidFill>
                <a:effectLst/>
                <a:latin typeface="Droid Serif"/>
              </a:rPr>
              <a:t> is the index of the value we are accessing.</a:t>
            </a:r>
          </a:p>
          <a:p>
            <a:pPr algn="l">
              <a:buFont typeface="Arial" panose="020B0604020202020204" pitchFamily="34" charset="0"/>
              <a:buChar char="•"/>
            </a:pPr>
            <a:r>
              <a:rPr lang="en-GB" b="1" i="0" dirty="0">
                <a:solidFill>
                  <a:srgbClr val="3D3D4E"/>
                </a:solidFill>
                <a:effectLst/>
                <a:latin typeface="var(--font-family-body-lesson-markdown,&quot;Droid Serif&quot;)"/>
              </a:rPr>
              <a:t>value</a:t>
            </a:r>
            <a:r>
              <a:rPr lang="en-GB" b="0" i="0" dirty="0">
                <a:solidFill>
                  <a:srgbClr val="3D3D4E"/>
                </a:solidFill>
                <a:effectLst/>
                <a:latin typeface="Droid Serif"/>
              </a:rPr>
              <a:t> is the actual value we have on each iteration.</a:t>
            </a:r>
          </a:p>
          <a:p>
            <a:pPr algn="l">
              <a:buFont typeface="Arial" panose="020B0604020202020204" pitchFamily="34" charset="0"/>
              <a:buChar char="•"/>
            </a:pPr>
            <a:r>
              <a:rPr lang="en-GB" b="1" i="0" dirty="0" err="1">
                <a:solidFill>
                  <a:srgbClr val="3D3D4E"/>
                </a:solidFill>
                <a:effectLst/>
                <a:latin typeface="var(--font-family-body-lesson-markdown,&quot;Droid Serif&quot;)"/>
              </a:rPr>
              <a:t>mydatastructure</a:t>
            </a:r>
            <a:r>
              <a:rPr lang="en-GB" b="0" i="0" dirty="0">
                <a:solidFill>
                  <a:srgbClr val="3D3D4E"/>
                </a:solidFill>
                <a:effectLst/>
                <a:latin typeface="Droid Serif"/>
              </a:rPr>
              <a:t> holds the data structure whose values will be accessed in the loop.</a:t>
            </a:r>
          </a:p>
          <a:p>
            <a:br>
              <a:rPr lang="en-GB" dirty="0"/>
            </a:br>
            <a:endParaRPr lang="en-GB" dirty="0"/>
          </a:p>
        </p:txBody>
      </p:sp>
      <p:sp>
        <p:nvSpPr>
          <p:cNvPr id="14" name="TextBox 13">
            <a:extLst>
              <a:ext uri="{FF2B5EF4-FFF2-40B4-BE49-F238E27FC236}">
                <a16:creationId xmlns:a16="http://schemas.microsoft.com/office/drawing/2014/main" id="{A8276249-A2B1-691C-74DF-1F23F3DE4494}"/>
              </a:ext>
            </a:extLst>
          </p:cNvPr>
          <p:cNvSpPr txBox="1"/>
          <p:nvPr/>
        </p:nvSpPr>
        <p:spPr>
          <a:xfrm>
            <a:off x="2088444" y="6016978"/>
            <a:ext cx="6068393" cy="369332"/>
          </a:xfrm>
          <a:prstGeom prst="rect">
            <a:avLst/>
          </a:prstGeom>
          <a:noFill/>
        </p:spPr>
        <p:txBody>
          <a:bodyPr wrap="none" rtlCol="0">
            <a:spAutoFit/>
          </a:bodyPr>
          <a:lstStyle/>
          <a:p>
            <a:r>
              <a:rPr lang="en-GB" dirty="0"/>
              <a:t>Used when you are more interested in value rather than location</a:t>
            </a:r>
          </a:p>
        </p:txBody>
      </p:sp>
    </p:spTree>
    <p:extLst>
      <p:ext uri="{BB962C8B-B14F-4D97-AF65-F5344CB8AC3E}">
        <p14:creationId xmlns:p14="http://schemas.microsoft.com/office/powerpoint/2010/main" val="2417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551B5658-1150-FF9D-5474-5C595683A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15" y="1094262"/>
            <a:ext cx="9873017" cy="1895904"/>
          </a:xfrm>
          <a:prstGeom prst="rect">
            <a:avLst/>
          </a:prstGeom>
        </p:spPr>
      </p:pic>
      <p:sp>
        <p:nvSpPr>
          <p:cNvPr id="7" name="TextBox 6">
            <a:extLst>
              <a:ext uri="{FF2B5EF4-FFF2-40B4-BE49-F238E27FC236}">
                <a16:creationId xmlns:a16="http://schemas.microsoft.com/office/drawing/2014/main" id="{58CD70C2-D77D-F56B-C4B6-788B2E5416A4}"/>
              </a:ext>
            </a:extLst>
          </p:cNvPr>
          <p:cNvSpPr txBox="1"/>
          <p:nvPr/>
        </p:nvSpPr>
        <p:spPr>
          <a:xfrm>
            <a:off x="2499669" y="567208"/>
            <a:ext cx="7192662" cy="369332"/>
          </a:xfrm>
          <a:prstGeom prst="rect">
            <a:avLst/>
          </a:prstGeom>
          <a:noFill/>
        </p:spPr>
        <p:txBody>
          <a:bodyPr wrap="square">
            <a:spAutoFit/>
          </a:bodyPr>
          <a:lstStyle/>
          <a:p>
            <a:r>
              <a:rPr lang="en-GB" dirty="0"/>
              <a:t>The for-range loop can be used to access individual characters in a string.</a:t>
            </a:r>
          </a:p>
        </p:txBody>
      </p:sp>
      <p:pic>
        <p:nvPicPr>
          <p:cNvPr id="9" name="Picture 8" descr="Text&#10;&#10;Description automatically generated">
            <a:extLst>
              <a:ext uri="{FF2B5EF4-FFF2-40B4-BE49-F238E27FC236}">
                <a16:creationId xmlns:a16="http://schemas.microsoft.com/office/drawing/2014/main" id="{338ADCEE-4E77-02DA-418B-9E2503A9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450" y="3651487"/>
            <a:ext cx="7772400" cy="3284702"/>
          </a:xfrm>
          <a:prstGeom prst="rect">
            <a:avLst/>
          </a:prstGeom>
        </p:spPr>
      </p:pic>
      <p:sp>
        <p:nvSpPr>
          <p:cNvPr id="10" name="TextBox 9">
            <a:extLst>
              <a:ext uri="{FF2B5EF4-FFF2-40B4-BE49-F238E27FC236}">
                <a16:creationId xmlns:a16="http://schemas.microsoft.com/office/drawing/2014/main" id="{766A6C98-D19B-CB89-E01B-25C16863BBE9}"/>
              </a:ext>
            </a:extLst>
          </p:cNvPr>
          <p:cNvSpPr txBox="1"/>
          <p:nvPr/>
        </p:nvSpPr>
        <p:spPr>
          <a:xfrm>
            <a:off x="2330450" y="3282155"/>
            <a:ext cx="1561453" cy="369332"/>
          </a:xfrm>
          <a:prstGeom prst="rect">
            <a:avLst/>
          </a:prstGeom>
          <a:noFill/>
        </p:spPr>
        <p:txBody>
          <a:bodyPr wrap="none" rtlCol="0">
            <a:spAutoFit/>
          </a:bodyPr>
          <a:lstStyle/>
          <a:p>
            <a:r>
              <a:rPr lang="en-GB" dirty="0">
                <a:solidFill>
                  <a:srgbClr val="FF0000"/>
                </a:solidFill>
              </a:rPr>
              <a:t>terminal output</a:t>
            </a:r>
          </a:p>
        </p:txBody>
      </p:sp>
    </p:spTree>
    <p:extLst>
      <p:ext uri="{BB962C8B-B14F-4D97-AF65-F5344CB8AC3E}">
        <p14:creationId xmlns:p14="http://schemas.microsoft.com/office/powerpoint/2010/main" val="1550200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049106-9808-18FB-BAA2-4470FD271718}"/>
              </a:ext>
            </a:extLst>
          </p:cNvPr>
          <p:cNvSpPr txBox="1"/>
          <p:nvPr/>
        </p:nvSpPr>
        <p:spPr>
          <a:xfrm>
            <a:off x="2101200" y="1005904"/>
            <a:ext cx="7804800" cy="369332"/>
          </a:xfrm>
          <a:prstGeom prst="rect">
            <a:avLst/>
          </a:prstGeom>
          <a:noFill/>
        </p:spPr>
        <p:txBody>
          <a:bodyPr wrap="square">
            <a:spAutoFit/>
          </a:bodyPr>
          <a:lstStyle/>
          <a:p>
            <a:r>
              <a:rPr lang="en-GB" dirty="0"/>
              <a:t>The for-range loop can be used to access individual key-value pairs in a map also</a:t>
            </a:r>
          </a:p>
        </p:txBody>
      </p:sp>
      <p:pic>
        <p:nvPicPr>
          <p:cNvPr id="6" name="Picture 5" descr="Text&#10;&#10;Description automatically generated">
            <a:extLst>
              <a:ext uri="{FF2B5EF4-FFF2-40B4-BE49-F238E27FC236}">
                <a16:creationId xmlns:a16="http://schemas.microsoft.com/office/drawing/2014/main" id="{70328E7B-2385-D57A-3F2E-BE12EDB18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0" y="2172861"/>
            <a:ext cx="6235700" cy="3797300"/>
          </a:xfrm>
          <a:prstGeom prst="rect">
            <a:avLst/>
          </a:prstGeom>
        </p:spPr>
      </p:pic>
    </p:spTree>
    <p:extLst>
      <p:ext uri="{BB962C8B-B14F-4D97-AF65-F5344CB8AC3E}">
        <p14:creationId xmlns:p14="http://schemas.microsoft.com/office/powerpoint/2010/main" val="3909784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3746-6D42-F36D-630E-A62D9C3A7DFE}"/>
              </a:ext>
            </a:extLst>
          </p:cNvPr>
          <p:cNvSpPr>
            <a:spLocks noGrp="1"/>
          </p:cNvSpPr>
          <p:nvPr>
            <p:ph type="title"/>
          </p:nvPr>
        </p:nvSpPr>
        <p:spPr/>
        <p:txBody>
          <a:bodyPr/>
          <a:lstStyle/>
          <a:p>
            <a:r>
              <a:rPr lang="en-GB" dirty="0"/>
              <a:t>Exercise</a:t>
            </a:r>
          </a:p>
        </p:txBody>
      </p:sp>
      <p:sp>
        <p:nvSpPr>
          <p:cNvPr id="3" name="Content Placeholder 2">
            <a:extLst>
              <a:ext uri="{FF2B5EF4-FFF2-40B4-BE49-F238E27FC236}">
                <a16:creationId xmlns:a16="http://schemas.microsoft.com/office/drawing/2014/main" id="{A57797EA-A790-767D-C215-E5745A777287}"/>
              </a:ext>
            </a:extLst>
          </p:cNvPr>
          <p:cNvSpPr>
            <a:spLocks noGrp="1"/>
          </p:cNvSpPr>
          <p:nvPr>
            <p:ph idx="1"/>
          </p:nvPr>
        </p:nvSpPr>
        <p:spPr/>
        <p:txBody>
          <a:bodyPr/>
          <a:lstStyle/>
          <a:p>
            <a:pPr>
              <a:buFont typeface="Arial" panose="020B0604020202020204" pitchFamily="34" charset="0"/>
              <a:buChar char="•"/>
            </a:pPr>
            <a:r>
              <a:rPr lang="en-GB" dirty="0"/>
              <a:t>Write a Go program that checks if a person lives in a house hold. If the person lives in the household, the program should print a message saying that person lives there. </a:t>
            </a:r>
          </a:p>
          <a:p>
            <a:pPr>
              <a:buFont typeface="Arial" panose="020B0604020202020204" pitchFamily="34" charset="0"/>
              <a:buChar char="•"/>
            </a:pPr>
            <a:r>
              <a:rPr lang="en-GB" dirty="0"/>
              <a:t>If the person is named "Daisy" but does not live in the household, the program should print a message saying that "Daisy doesn't live there, but can come in. </a:t>
            </a:r>
          </a:p>
          <a:p>
            <a:pPr>
              <a:buFont typeface="Arial" panose="020B0604020202020204" pitchFamily="34" charset="0"/>
              <a:buChar char="•"/>
            </a:pPr>
            <a:r>
              <a:rPr lang="en-GB" dirty="0"/>
              <a:t>If person is not named "Daisy" and does not live in the household, the program should print a message saying "stranger danger!".</a:t>
            </a:r>
          </a:p>
          <a:p>
            <a:endParaRPr lang="en-GB" dirty="0"/>
          </a:p>
        </p:txBody>
      </p:sp>
    </p:spTree>
    <p:extLst>
      <p:ext uri="{BB962C8B-B14F-4D97-AF65-F5344CB8AC3E}">
        <p14:creationId xmlns:p14="http://schemas.microsoft.com/office/powerpoint/2010/main" val="38440789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77BA5-69DC-3B4C-B010-245F90D12211}"/>
              </a:ext>
            </a:extLst>
          </p:cNvPr>
          <p:cNvSpPr>
            <a:spLocks noGrp="1"/>
          </p:cNvSpPr>
          <p:nvPr>
            <p:ph idx="1"/>
          </p:nvPr>
        </p:nvSpPr>
        <p:spPr>
          <a:xfrm>
            <a:off x="1024128" y="846667"/>
            <a:ext cx="9720073" cy="5462693"/>
          </a:xfrm>
        </p:spPr>
        <p:txBody>
          <a:bodyPr/>
          <a:lstStyle/>
          <a:p>
            <a:pPr marL="457200" indent="-457200">
              <a:buAutoNum type="arabicPeriod"/>
            </a:pPr>
            <a:r>
              <a:rPr lang="en-GB" dirty="0"/>
              <a:t>declare an array called household and put inside the persons you live with (you can make it up!)</a:t>
            </a:r>
          </a:p>
          <a:p>
            <a:pPr marL="457200" indent="-457200">
              <a:buAutoNum type="arabicPeriod"/>
            </a:pPr>
            <a:endParaRPr lang="en-GB" dirty="0"/>
          </a:p>
          <a:p>
            <a:pPr marL="0" indent="0">
              <a:buNone/>
            </a:pPr>
            <a:r>
              <a:rPr lang="en-GB" dirty="0"/>
              <a:t>2. create a function called </a:t>
            </a:r>
            <a:r>
              <a:rPr lang="en-GB" dirty="0" err="1"/>
              <a:t>livesWithMe</a:t>
            </a:r>
            <a:r>
              <a:rPr lang="en-GB" dirty="0"/>
              <a:t> it takes in a string and returns a bool</a:t>
            </a:r>
          </a:p>
          <a:p>
            <a:pPr marL="128016" lvl="1" indent="0">
              <a:buNone/>
            </a:pPr>
            <a:r>
              <a:rPr lang="en-GB" dirty="0"/>
              <a:t>Inside the function, create a for range loop to iterate over the elements of the array if the person’s name is the same as an element in your array, return true. Otherwise, return false. </a:t>
            </a:r>
          </a:p>
          <a:p>
            <a:pPr marL="128016" lvl="1" indent="0">
              <a:buNone/>
            </a:pPr>
            <a:endParaRPr lang="en-GB" dirty="0"/>
          </a:p>
          <a:p>
            <a:pPr marL="128016" lvl="1" indent="0">
              <a:buNone/>
            </a:pPr>
            <a:r>
              <a:rPr lang="en-GB" sz="2200" dirty="0"/>
              <a:t>3. inside </a:t>
            </a:r>
            <a:r>
              <a:rPr lang="en-GB" sz="2200" dirty="0" err="1"/>
              <a:t>func</a:t>
            </a:r>
            <a:r>
              <a:rPr lang="en-GB" sz="2200" dirty="0"/>
              <a:t> main</a:t>
            </a:r>
            <a:br>
              <a:rPr lang="en-GB" sz="2200" dirty="0"/>
            </a:br>
            <a:br>
              <a:rPr lang="en-GB" dirty="0"/>
            </a:br>
            <a:r>
              <a:rPr lang="en-GB" dirty="0"/>
              <a:t>	set Person = Daisy</a:t>
            </a:r>
          </a:p>
          <a:p>
            <a:pPr marL="128016" lvl="1" indent="0">
              <a:buNone/>
            </a:pPr>
            <a:endParaRPr lang="en-GB" dirty="0"/>
          </a:p>
          <a:p>
            <a:pPr marL="128016" lvl="1" indent="0">
              <a:buNone/>
            </a:pPr>
            <a:r>
              <a:rPr lang="en-GB" dirty="0"/>
              <a:t>	Create if else statements to print different messages on whether the person lives there, is Daisy, 	or is neither. </a:t>
            </a:r>
          </a:p>
        </p:txBody>
      </p:sp>
    </p:spTree>
    <p:extLst>
      <p:ext uri="{BB962C8B-B14F-4D97-AF65-F5344CB8AC3E}">
        <p14:creationId xmlns:p14="http://schemas.microsoft.com/office/powerpoint/2010/main" val="22395081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BAEF-F448-50B0-D21E-9C847B833C62}"/>
              </a:ext>
            </a:extLst>
          </p:cNvPr>
          <p:cNvSpPr>
            <a:spLocks noGrp="1"/>
          </p:cNvSpPr>
          <p:nvPr>
            <p:ph type="title"/>
          </p:nvPr>
        </p:nvSpPr>
        <p:spPr>
          <a:xfrm>
            <a:off x="1024128" y="585216"/>
            <a:ext cx="6066818" cy="1499616"/>
          </a:xfrm>
        </p:spPr>
        <p:txBody>
          <a:bodyPr>
            <a:normAutofit/>
          </a:bodyPr>
          <a:lstStyle/>
          <a:p>
            <a:r>
              <a:rPr lang="en-GB" dirty="0"/>
              <a:t>Navigating your file system</a:t>
            </a:r>
          </a:p>
        </p:txBody>
      </p:sp>
      <p:sp>
        <p:nvSpPr>
          <p:cNvPr id="8" name="Content Placeholder 7">
            <a:extLst>
              <a:ext uri="{FF2B5EF4-FFF2-40B4-BE49-F238E27FC236}">
                <a16:creationId xmlns:a16="http://schemas.microsoft.com/office/drawing/2014/main" id="{97F0F1DF-63B8-55E2-F3FC-A7DB9723BF87}"/>
              </a:ext>
            </a:extLst>
          </p:cNvPr>
          <p:cNvSpPr>
            <a:spLocks noGrp="1"/>
          </p:cNvSpPr>
          <p:nvPr>
            <p:ph idx="1"/>
          </p:nvPr>
        </p:nvSpPr>
        <p:spPr>
          <a:xfrm>
            <a:off x="1024128" y="2286000"/>
            <a:ext cx="6066818" cy="4023360"/>
          </a:xfrm>
        </p:spPr>
        <p:txBody>
          <a:bodyPr>
            <a:normAutofit/>
          </a:bodyPr>
          <a:lstStyle/>
          <a:p>
            <a:r>
              <a:rPr lang="en-GB" dirty="0"/>
              <a:t>learning Bash scripting and navigating the command line is an important skill for coders, regardless of your specific programming language. </a:t>
            </a:r>
          </a:p>
          <a:p>
            <a:endParaRPr lang="en-GB" dirty="0"/>
          </a:p>
          <a:p>
            <a:r>
              <a:rPr lang="en-GB" dirty="0"/>
              <a:t>It can help you work more faster and gain greater control over your coding environment.</a:t>
            </a:r>
          </a:p>
          <a:p>
            <a:endParaRPr lang="en-GB" dirty="0"/>
          </a:p>
        </p:txBody>
      </p:sp>
      <p:sp>
        <p:nvSpPr>
          <p:cNvPr id="4" name="Date Placeholder 3">
            <a:extLst>
              <a:ext uri="{FF2B5EF4-FFF2-40B4-BE49-F238E27FC236}">
                <a16:creationId xmlns:a16="http://schemas.microsoft.com/office/drawing/2014/main" id="{A02E9457-87A6-312C-D352-CA36C835A128}"/>
              </a:ext>
            </a:extLst>
          </p:cNvPr>
          <p:cNvSpPr>
            <a:spLocks noGrp="1"/>
          </p:cNvSpPr>
          <p:nvPr>
            <p:ph type="dt" sz="half" idx="10"/>
          </p:nvPr>
        </p:nvSpPr>
        <p:spPr>
          <a:xfrm>
            <a:off x="1024129" y="6470704"/>
            <a:ext cx="1828800" cy="274320"/>
          </a:xfrm>
        </p:spPr>
        <p:txBody>
          <a:bodyPr>
            <a:normAutofit/>
          </a:bodyPr>
          <a:lstStyle/>
          <a:p>
            <a:pPr rtl="0">
              <a:spcAft>
                <a:spcPts val="600"/>
              </a:spcAft>
            </a:pPr>
            <a:fld id="{6AF379E8-AC6C-43B9-9222-BDF0AF9336F0}" type="datetime1">
              <a:rPr lang="en-US" smtClean="0"/>
              <a:pPr rtl="0">
                <a:spcAft>
                  <a:spcPts val="600"/>
                </a:spcAft>
              </a:pPr>
              <a:t>7/18/23</a:t>
            </a:fld>
            <a:endParaRPr lang="en-US"/>
          </a:p>
        </p:txBody>
      </p:sp>
      <p:pic>
        <p:nvPicPr>
          <p:cNvPr id="10" name="Picture 9" descr="Electronic circuit board">
            <a:extLst>
              <a:ext uri="{FF2B5EF4-FFF2-40B4-BE49-F238E27FC236}">
                <a16:creationId xmlns:a16="http://schemas.microsoft.com/office/drawing/2014/main" id="{16118140-6F8D-FFC2-0F4A-E968F19F38AA}"/>
              </a:ext>
            </a:extLst>
          </p:cNvPr>
          <p:cNvPicPr>
            <a:picLocks noChangeAspect="1"/>
          </p:cNvPicPr>
          <p:nvPr/>
        </p:nvPicPr>
        <p:blipFill rotWithShape="1">
          <a:blip r:embed="rId2"/>
          <a:srcRect l="43336" r="11504" b="-1"/>
          <a:stretch/>
        </p:blipFill>
        <p:spPr>
          <a:xfrm>
            <a:off x="7552266" y="10"/>
            <a:ext cx="4639733" cy="6857990"/>
          </a:xfrm>
          <a:prstGeom prst="rect">
            <a:avLst/>
          </a:prstGeom>
        </p:spPr>
      </p:pic>
    </p:spTree>
    <p:extLst>
      <p:ext uri="{BB962C8B-B14F-4D97-AF65-F5344CB8AC3E}">
        <p14:creationId xmlns:p14="http://schemas.microsoft.com/office/powerpoint/2010/main" val="2743940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a:extLst>
              <a:ext uri="{FF2B5EF4-FFF2-40B4-BE49-F238E27FC236}">
                <a16:creationId xmlns:a16="http://schemas.microsoft.com/office/drawing/2014/main" id="{322062FB-E92D-076E-9D97-C9E5B52E4A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8700" y="2349500"/>
            <a:ext cx="5054600" cy="2159000"/>
          </a:xfrm>
        </p:spPr>
      </p:pic>
      <p:sp>
        <p:nvSpPr>
          <p:cNvPr id="4" name="Date Placeholder 3">
            <a:extLst>
              <a:ext uri="{FF2B5EF4-FFF2-40B4-BE49-F238E27FC236}">
                <a16:creationId xmlns:a16="http://schemas.microsoft.com/office/drawing/2014/main" id="{1AAA2128-AAE5-6BD0-8834-B10A3F42E6A7}"/>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2427698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1124087E-5429-2745-4E82-29031B270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8200" y="1993900"/>
            <a:ext cx="5435600" cy="2870200"/>
          </a:xfrm>
        </p:spPr>
      </p:pic>
      <p:sp>
        <p:nvSpPr>
          <p:cNvPr id="4" name="Date Placeholder 3">
            <a:extLst>
              <a:ext uri="{FF2B5EF4-FFF2-40B4-BE49-F238E27FC236}">
                <a16:creationId xmlns:a16="http://schemas.microsoft.com/office/drawing/2014/main" id="{C76BB1E9-30F2-DDD0-CC95-DF786A550296}"/>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437215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with medium confidence">
            <a:extLst>
              <a:ext uri="{FF2B5EF4-FFF2-40B4-BE49-F238E27FC236}">
                <a16:creationId xmlns:a16="http://schemas.microsoft.com/office/drawing/2014/main" id="{497ABD13-5B58-F82F-C74A-9505643C3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1700" y="2520950"/>
            <a:ext cx="5308600" cy="1816100"/>
          </a:xfrm>
        </p:spPr>
      </p:pic>
      <p:sp>
        <p:nvSpPr>
          <p:cNvPr id="4" name="Date Placeholder 3">
            <a:extLst>
              <a:ext uri="{FF2B5EF4-FFF2-40B4-BE49-F238E27FC236}">
                <a16:creationId xmlns:a16="http://schemas.microsoft.com/office/drawing/2014/main" id="{F79CC61C-E97E-EDBD-B0FA-347FCD15D977}"/>
              </a:ext>
            </a:extLst>
          </p:cNvPr>
          <p:cNvSpPr>
            <a:spLocks noGrp="1"/>
          </p:cNvSpPr>
          <p:nvPr>
            <p:ph type="dt" sz="half" idx="10"/>
          </p:nvPr>
        </p:nvSpPr>
        <p:spPr/>
        <p:txBody>
          <a:bodyPr/>
          <a:lstStyle/>
          <a:p>
            <a:pPr rtl="0"/>
            <a:fld id="{6AF379E8-AC6C-43B9-9222-BDF0AF9336F0}" type="datetime1">
              <a:rPr lang="en-US" smtClean="0"/>
              <a:t>7/18/23</a:t>
            </a:fld>
            <a:endParaRPr lang="en-US"/>
          </a:p>
        </p:txBody>
      </p:sp>
    </p:spTree>
    <p:extLst>
      <p:ext uri="{BB962C8B-B14F-4D97-AF65-F5344CB8AC3E}">
        <p14:creationId xmlns:p14="http://schemas.microsoft.com/office/powerpoint/2010/main" val="3412156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{8149E0F8-D121-504F-8A3F-D5777E4924B7}tf10001061</Template>
  <TotalTime>11433</TotalTime>
  <Words>8728</Words>
  <Application>Microsoft Macintosh PowerPoint</Application>
  <PresentationFormat>Widescreen</PresentationFormat>
  <Paragraphs>1037</Paragraphs>
  <Slides>199</Slides>
  <Notes>48</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199</vt:i4>
      </vt:variant>
    </vt:vector>
  </HeadingPairs>
  <TitlesOfParts>
    <vt:vector size="216" baseType="lpstr">
      <vt:lpstr>-apple-system</vt:lpstr>
      <vt:lpstr>AnonymousPro</vt:lpstr>
      <vt:lpstr>Arial</vt:lpstr>
      <vt:lpstr>Calibri</vt:lpstr>
      <vt:lpstr>Consolas</vt:lpstr>
      <vt:lpstr>Courier New</vt:lpstr>
      <vt:lpstr>Droid Serif</vt:lpstr>
      <vt:lpstr>Helvetica Neue</vt:lpstr>
      <vt:lpstr>Nunito Sans</vt:lpstr>
      <vt:lpstr>Söhne</vt:lpstr>
      <vt:lpstr>Symbol</vt:lpstr>
      <vt:lpstr>Tw Cen MT</vt:lpstr>
      <vt:lpstr>Tw Cen MT Condensed</vt:lpstr>
      <vt:lpstr>var(--font-family-body-lesson-markdown,"Droid Serif")</vt:lpstr>
      <vt:lpstr>var(--font-family-heading-lesson-markdown)</vt:lpstr>
      <vt:lpstr>Wingdings 3</vt:lpstr>
      <vt:lpstr>Integral</vt:lpstr>
      <vt:lpstr>Coding for Women </vt:lpstr>
      <vt:lpstr>What you will achieve by completing this course</vt:lpstr>
      <vt:lpstr>Join our discord server &amp; WHatsapp Group</vt:lpstr>
      <vt:lpstr>How this course works and expectation</vt:lpstr>
      <vt:lpstr>What will we learn</vt:lpstr>
      <vt:lpstr>What is Go?</vt:lpstr>
      <vt:lpstr>PowerPoint Presentation</vt:lpstr>
      <vt:lpstr>Job prospects?</vt:lpstr>
      <vt:lpstr>Let’s get you Set up!</vt:lpstr>
      <vt:lpstr>Let’s Meet each other</vt:lpstr>
      <vt:lpstr>Please fill out the google FORM</vt:lpstr>
      <vt:lpstr>Week 1</vt:lpstr>
      <vt:lpstr>Paste the following into your file</vt:lpstr>
      <vt:lpstr>We’ve encountered 3 keywords so far (there are 25 key words)</vt:lpstr>
      <vt:lpstr>func : declares a function </vt:lpstr>
      <vt:lpstr>PowerPoint Presentation</vt:lpstr>
      <vt:lpstr>PowerPoint Presentation</vt:lpstr>
      <vt:lpstr>Comments – to make your code more readable</vt:lpstr>
      <vt:lpstr>Why didn’t this run?</vt:lpstr>
      <vt:lpstr>Why didn’t this run?</vt:lpstr>
      <vt:lpstr>Where does a go program start?</vt:lpstr>
      <vt:lpstr>Let’s create our first program in Go!</vt:lpstr>
      <vt:lpstr>PowerPoint Presentation</vt:lpstr>
      <vt:lpstr>Exercise 2</vt:lpstr>
      <vt:lpstr>Exercise 3</vt:lpstr>
      <vt:lpstr>Now upload your work!</vt:lpstr>
      <vt:lpstr>Important commands from the Terminal</vt:lpstr>
      <vt:lpstr>Week 2</vt:lpstr>
      <vt:lpstr>Week 2</vt:lpstr>
      <vt:lpstr>What We did last week</vt:lpstr>
      <vt:lpstr> ANY Questions?</vt:lpstr>
      <vt:lpstr>Variables</vt:lpstr>
      <vt:lpstr>Different ways of declaring a variable</vt:lpstr>
      <vt:lpstr>PowerPoint Presentation</vt:lpstr>
      <vt:lpstr>PowerPoint Presentation</vt:lpstr>
      <vt:lpstr>PowerPoint Presentation</vt:lpstr>
      <vt:lpstr>When naming a variable</vt:lpstr>
      <vt:lpstr>Quiz on Variables</vt:lpstr>
      <vt:lpstr>PowerPoint Presentation</vt:lpstr>
      <vt:lpstr>PowerPoint Presentation</vt:lpstr>
      <vt:lpstr>Functions</vt:lpstr>
      <vt:lpstr>PowerPoint Presentation</vt:lpstr>
      <vt:lpstr>PowerPoint Presentation</vt:lpstr>
      <vt:lpstr>PowerPoint Presentation</vt:lpstr>
      <vt:lpstr>PowerPoint Presentation</vt:lpstr>
      <vt:lpstr>Arithmetic operators</vt:lpstr>
      <vt:lpstr>Comparison operators</vt:lpstr>
      <vt:lpstr>Logical operators</vt:lpstr>
      <vt:lpstr>Exercise</vt:lpstr>
      <vt:lpstr>Scope of Variables </vt:lpstr>
      <vt:lpstr>PowerPoint Presentation</vt:lpstr>
      <vt:lpstr>Constant</vt:lpstr>
      <vt:lpstr>Quiz</vt:lpstr>
      <vt:lpstr>PowerPoint Presentation</vt:lpstr>
      <vt:lpstr>Lasagna Challenge</vt:lpstr>
      <vt:lpstr>Challenge</vt:lpstr>
      <vt:lpstr>Type conversion</vt:lpstr>
      <vt:lpstr>WEEK 3</vt:lpstr>
      <vt:lpstr>What we’re learning this week</vt:lpstr>
      <vt:lpstr>Arrays</vt:lpstr>
      <vt:lpstr>Arrays</vt:lpstr>
      <vt:lpstr>Arrays</vt:lpstr>
      <vt:lpstr>Accessing Array Values</vt:lpstr>
      <vt:lpstr>Accessing Array Values</vt:lpstr>
      <vt:lpstr>Accessing Array Values</vt:lpstr>
      <vt:lpstr>Slices</vt:lpstr>
      <vt:lpstr>Slices</vt:lpstr>
      <vt:lpstr>PowerPoint Presentation</vt:lpstr>
      <vt:lpstr>PowerPoint Presentation</vt:lpstr>
      <vt:lpstr>Maps</vt:lpstr>
      <vt:lpstr>Maps</vt:lpstr>
      <vt:lpstr>Maps</vt:lpstr>
      <vt:lpstr>Maps</vt:lpstr>
      <vt:lpstr>Maps</vt:lpstr>
      <vt:lpstr>Maps</vt:lpstr>
      <vt:lpstr>Week 4</vt:lpstr>
      <vt:lpstr>What we did last week</vt:lpstr>
      <vt:lpstr>This week</vt:lpstr>
      <vt:lpstr>Flow control</vt:lpstr>
      <vt:lpstr>Using Boolean logic</vt:lpstr>
      <vt:lpstr>If statement</vt:lpstr>
      <vt:lpstr>If statements</vt:lpstr>
      <vt:lpstr>PowerPoint Presentation</vt:lpstr>
      <vt:lpstr>PowerPoint Presentation</vt:lpstr>
      <vt:lpstr>PowerPoint Presentation</vt:lpstr>
      <vt:lpstr>PowerPoint Presentation</vt:lpstr>
      <vt:lpstr>ELse</vt:lpstr>
      <vt:lpstr>Else if</vt:lpstr>
      <vt:lpstr>For Loops</vt:lpstr>
      <vt:lpstr>PowerPoint Presentation</vt:lpstr>
      <vt:lpstr>For range loop</vt:lpstr>
      <vt:lpstr>PowerPoint Presentation</vt:lpstr>
      <vt:lpstr>PowerPoint Presentation</vt:lpstr>
      <vt:lpstr>Exercise</vt:lpstr>
      <vt:lpstr>PowerPoint Presentation</vt:lpstr>
      <vt:lpstr>Navigating your file system</vt:lpstr>
      <vt:lpstr>PowerPoint Presentation</vt:lpstr>
      <vt:lpstr>PowerPoint Presentation</vt:lpstr>
      <vt:lpstr>PowerPoint Presentation</vt:lpstr>
      <vt:lpstr>PowerPoint Presentation</vt:lpstr>
      <vt:lpstr>PowerPoint Presentation</vt:lpstr>
      <vt:lpstr>File structure of Go</vt:lpstr>
      <vt:lpstr>PowerPoint Presentation</vt:lpstr>
      <vt:lpstr>PowerPoint Presentation</vt:lpstr>
      <vt:lpstr>Week 5</vt:lpstr>
      <vt:lpstr>What did we do last week?</vt:lpstr>
      <vt:lpstr>How does the web work?</vt:lpstr>
      <vt:lpstr>What we will do</vt:lpstr>
      <vt:lpstr>Step 1.</vt:lpstr>
      <vt:lpstr>First steps</vt:lpstr>
      <vt:lpstr>What are handlers?</vt:lpstr>
      <vt:lpstr>PowerPoint Presentation</vt:lpstr>
      <vt:lpstr>PowerPoint Presentation</vt:lpstr>
      <vt:lpstr>What is HTTP?</vt:lpstr>
      <vt:lpstr>PowerPoint Presentation</vt:lpstr>
      <vt:lpstr>PowerPoint Presentation</vt:lpstr>
      <vt:lpstr>Step 2 - data</vt:lpstr>
      <vt:lpstr>What is a struct?</vt:lpstr>
      <vt:lpstr>DECLARING AND INITIALIZING A STRUCT  </vt:lpstr>
      <vt:lpstr>How to access a struct</vt:lpstr>
      <vt:lpstr>Step 3 – adding                       tags to struct</vt:lpstr>
      <vt:lpstr>PowerPoint Presentation</vt:lpstr>
      <vt:lpstr>Week 6</vt:lpstr>
      <vt:lpstr>When creating our program, one of the first steps is to create a module. What is the command to create a module, and what is a module?</vt:lpstr>
      <vt:lpstr>What kind of data type is a struct?</vt:lpstr>
      <vt:lpstr>How our website works</vt:lpstr>
      <vt:lpstr>PowerPoint Presentation</vt:lpstr>
      <vt:lpstr>What is a server</vt:lpstr>
      <vt:lpstr>Handlers</vt:lpstr>
      <vt:lpstr>Step 4 create a global variable of []struct recipe</vt:lpstr>
      <vt:lpstr>Step 5 create function to ‘fetch’ data</vt:lpstr>
      <vt:lpstr>http.Get</vt:lpstr>
      <vt:lpstr>HTTP Methods</vt:lpstr>
      <vt:lpstr>PowerPoint Presentation</vt:lpstr>
      <vt:lpstr>io.ReadAll</vt:lpstr>
      <vt:lpstr>json.Unmarshall()</vt:lpstr>
      <vt:lpstr>___.Close</vt:lpstr>
      <vt:lpstr>defer</vt:lpstr>
      <vt:lpstr>step 6 test if we managed to fetch the data </vt:lpstr>
      <vt:lpstr>Week 6</vt:lpstr>
      <vt:lpstr>When creating our program, one of the first steps is to create a module. What is the command to create a module, and what is a module?</vt:lpstr>
      <vt:lpstr>What kind of data type is a struct?</vt:lpstr>
      <vt:lpstr>How our website works</vt:lpstr>
      <vt:lpstr>PowerPoint Presentation</vt:lpstr>
      <vt:lpstr>What is a server</vt:lpstr>
      <vt:lpstr>Handlers</vt:lpstr>
      <vt:lpstr>Step 4 create a global variable of []struct recipe</vt:lpstr>
      <vt:lpstr>Step 5 create function to ‘fetch’ data</vt:lpstr>
      <vt:lpstr>http.Get</vt:lpstr>
      <vt:lpstr>HTTP Methods</vt:lpstr>
      <vt:lpstr>PowerPoint Presentation</vt:lpstr>
      <vt:lpstr>io.ReadAll</vt:lpstr>
      <vt:lpstr>json.Unmarshall()</vt:lpstr>
      <vt:lpstr>___.Close</vt:lpstr>
      <vt:lpstr>defer</vt:lpstr>
      <vt:lpstr>step 6 test if we managed to fetch the data </vt:lpstr>
      <vt:lpstr>Week 7</vt:lpstr>
      <vt:lpstr>What we did last week</vt:lpstr>
      <vt:lpstr>Quiz</vt:lpstr>
      <vt:lpstr>What is a server?</vt:lpstr>
      <vt:lpstr>What is a struct?</vt:lpstr>
      <vt:lpstr>How would I access the Name field of this Person stRuct?</vt:lpstr>
      <vt:lpstr>Why did we create a package data? Why not keep everything in package main?</vt:lpstr>
      <vt:lpstr>Why did we put defer.info.close()  after getting the json data? </vt:lpstr>
      <vt:lpstr>What is this code doing?</vt:lpstr>
      <vt:lpstr>Templates!</vt:lpstr>
      <vt:lpstr>HTML Boilerplate</vt:lpstr>
      <vt:lpstr>What is a doctype in HTML?</vt:lpstr>
      <vt:lpstr>What is the HTML root element?</vt:lpstr>
      <vt:lpstr>What are head tags?</vt:lpstr>
      <vt:lpstr>PowerPoint Presentation</vt:lpstr>
      <vt:lpstr>PowerPoint Presentation</vt:lpstr>
      <vt:lpstr>PowerPoint Presentation</vt:lpstr>
      <vt:lpstr>PowerPoint Presentation</vt:lpstr>
      <vt:lpstr>PowerPoint Presentation</vt:lpstr>
      <vt:lpstr>What are body tags?</vt:lpstr>
      <vt:lpstr>PowerPoint Presentation</vt:lpstr>
      <vt:lpstr>Inserting data into a template </vt:lpstr>
      <vt:lpstr>Ranging over composite data</vt:lpstr>
      <vt:lpstr>We are going to upgrade our server</vt:lpstr>
      <vt:lpstr>Now let’s add css!</vt:lpstr>
      <vt:lpstr>PowerPoint Presentation</vt:lpstr>
      <vt:lpstr>PowerPoint Presentation</vt:lpstr>
      <vt:lpstr>What the HTML tags mean?</vt:lpstr>
      <vt:lpstr>Week 8</vt:lpstr>
      <vt:lpstr>What we did last week</vt:lpstr>
      <vt:lpstr>What we will do this week</vt:lpstr>
      <vt:lpstr>Let’s open up VS code and finish this!</vt:lpstr>
      <vt:lpstr>PowerPoint Presentation</vt:lpstr>
      <vt:lpstr>PowerPoint Presentation</vt:lpstr>
      <vt:lpstr>PowerPoint Presentation</vt:lpstr>
      <vt:lpstr>What will the output be in the following code?</vt:lpstr>
      <vt:lpstr>PowerPoint Presentation</vt:lpstr>
      <vt:lpstr>PowerPoint Presentation</vt:lpstr>
      <vt:lpstr>Review of what you have learnt </vt:lpstr>
      <vt:lpstr>PowerPoint Presentation</vt:lpstr>
      <vt:lpstr>The process of a website</vt:lpstr>
      <vt:lpstr>PowerPoint Presentation</vt:lpstr>
      <vt:lpstr>Review EXAM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coding course</dc:title>
  <dc:creator>Diana Adamczyk</dc:creator>
  <cp:lastModifiedBy>Diana Adamczyk</cp:lastModifiedBy>
  <cp:revision>43</cp:revision>
  <dcterms:created xsi:type="dcterms:W3CDTF">2023-02-23T14:41:40Z</dcterms:created>
  <dcterms:modified xsi:type="dcterms:W3CDTF">2023-07-18T18:15:01Z</dcterms:modified>
</cp:coreProperties>
</file>